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png" ContentType="image/pn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8659" y="645668"/>
            <a:ext cx="6421120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1600" y="190500"/>
            <a:ext cx="9855200" cy="394335"/>
          </a:xfrm>
          <a:custGeom>
            <a:avLst/>
            <a:gdLst/>
            <a:ahLst/>
            <a:cxnLst/>
            <a:rect l="l" t="t" r="r" b="b"/>
            <a:pathLst>
              <a:path w="9855200" h="394334">
                <a:moveTo>
                  <a:pt x="9855200" y="0"/>
                </a:moveTo>
                <a:lnTo>
                  <a:pt x="0" y="0"/>
                </a:lnTo>
                <a:lnTo>
                  <a:pt x="0" y="394207"/>
                </a:lnTo>
                <a:lnTo>
                  <a:pt x="9855200" y="394207"/>
                </a:lnTo>
                <a:lnTo>
                  <a:pt x="9855200" y="0"/>
                </a:lnTo>
                <a:close/>
              </a:path>
            </a:pathLst>
          </a:custGeom>
          <a:solidFill>
            <a:srgbClr val="0026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8659" y="612140"/>
            <a:ext cx="8231152" cy="6532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8659" y="1910079"/>
            <a:ext cx="8364220" cy="4302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Relationship Id="rId4" Type="http://schemas.openxmlformats.org/officeDocument/2006/relationships/image" Target="../media/image2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Relationship Id="rId3" Type="http://schemas.openxmlformats.org/officeDocument/2006/relationships/image" Target="../media/image4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50.jpg"/><Relationship Id="rId4" Type="http://schemas.openxmlformats.org/officeDocument/2006/relationships/hyperlink" Target="http://politicalmaps.org/" TargetMode="Externa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hyperlink" Target="http://politicalmaps.org/" TargetMode="Externa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hyperlink" Target="http://politicalmaps.org/" TargetMode="Externa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58.png"/><Relationship Id="rId4" Type="http://schemas.openxmlformats.org/officeDocument/2006/relationships/image" Target="../media/image27.jpg"/><Relationship Id="rId5" Type="http://schemas.openxmlformats.org/officeDocument/2006/relationships/image" Target="../media/image2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40739" y="3853348"/>
            <a:ext cx="8459470" cy="1905"/>
          </a:xfrm>
          <a:custGeom>
            <a:avLst/>
            <a:gdLst/>
            <a:ahLst/>
            <a:cxnLst/>
            <a:rect l="l" t="t" r="r" b="b"/>
            <a:pathLst>
              <a:path w="8459470" h="1904">
                <a:moveTo>
                  <a:pt x="0" y="0"/>
                </a:moveTo>
                <a:lnTo>
                  <a:pt x="8459046" y="1711"/>
                </a:lnTo>
              </a:path>
            </a:pathLst>
          </a:custGeom>
          <a:ln w="20531">
            <a:solidFill>
              <a:srgbClr val="0026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6591" y="2560320"/>
            <a:ext cx="8046084" cy="1133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100"/>
              </a:lnSpc>
              <a:spcBef>
                <a:spcPts val="100"/>
              </a:spcBef>
            </a:pPr>
            <a:r>
              <a:rPr dirty="0" sz="2600" spc="-120"/>
              <a:t>Lecture</a:t>
            </a:r>
            <a:r>
              <a:rPr dirty="0" sz="2600" spc="-175"/>
              <a:t> </a:t>
            </a:r>
            <a:r>
              <a:rPr dirty="0" sz="2600" spc="-25"/>
              <a:t>07:</a:t>
            </a:r>
            <a:endParaRPr sz="2600"/>
          </a:p>
          <a:p>
            <a:pPr marL="12700">
              <a:lnSpc>
                <a:spcPts val="5620"/>
              </a:lnSpc>
            </a:pPr>
            <a:r>
              <a:rPr dirty="0" sz="4700" spc="-165"/>
              <a:t>GEOSPATIAL</a:t>
            </a:r>
            <a:r>
              <a:rPr dirty="0" sz="4700" spc="-265"/>
              <a:t> </a:t>
            </a:r>
            <a:r>
              <a:rPr dirty="0" sz="4700" spc="-100"/>
              <a:t>VISUALIZATION</a:t>
            </a:r>
            <a:endParaRPr sz="4700"/>
          </a:p>
        </p:txBody>
      </p:sp>
      <p:sp>
        <p:nvSpPr>
          <p:cNvPr id="4" name="object 4" descr=""/>
          <p:cNvSpPr txBox="1"/>
          <p:nvPr/>
        </p:nvSpPr>
        <p:spPr>
          <a:xfrm>
            <a:off x="926591" y="3989832"/>
            <a:ext cx="2310130" cy="1769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March</a:t>
            </a:r>
            <a:r>
              <a:rPr dirty="0" sz="26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16,</a:t>
            </a:r>
            <a:r>
              <a:rPr dirty="0" sz="26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003470"/>
                </a:solidFill>
                <a:latin typeface="Arial"/>
                <a:cs typeface="Arial"/>
              </a:rPr>
              <a:t>2021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0"/>
              </a:spcBef>
            </a:pP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CSC/SDS</a:t>
            </a:r>
            <a:r>
              <a:rPr dirty="0" sz="2600" spc="-1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003470"/>
                </a:solidFill>
                <a:latin typeface="Arial"/>
                <a:cs typeface="Arial"/>
              </a:rPr>
              <a:t>235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2600" spc="-25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600" spc="-1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Analytics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497231" y="7327900"/>
            <a:ext cx="63741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portions</a:t>
            </a:r>
            <a:r>
              <a:rPr dirty="0" sz="1300" spc="-5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of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this</a:t>
            </a:r>
            <a:r>
              <a:rPr dirty="0" sz="13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lecture</a:t>
            </a:r>
            <a:r>
              <a:rPr dirty="0" sz="13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adapted</a:t>
            </a:r>
            <a:r>
              <a:rPr dirty="0" sz="1300" spc="-5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from</a:t>
            </a:r>
            <a:r>
              <a:rPr dirty="0" sz="13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u="sng" sz="130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Arial"/>
                <a:cs typeface="Arial"/>
              </a:rPr>
              <a:t>NCSU</a:t>
            </a:r>
            <a:r>
              <a:rPr dirty="0" u="sng" sz="1300" spc="-55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00">
                <a:solidFill>
                  <a:srgbClr val="BFBFBF"/>
                </a:solidFill>
                <a:uFill>
                  <a:solidFill>
                    <a:srgbClr val="BFBFBF"/>
                  </a:solidFill>
                </a:uFill>
                <a:latin typeface="Arial"/>
                <a:cs typeface="Arial"/>
              </a:rPr>
              <a:t>MEA582</a:t>
            </a:r>
            <a:r>
              <a:rPr dirty="0" u="none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u="none" sz="1300" spc="-10">
                <a:solidFill>
                  <a:srgbClr val="BFBFBF"/>
                </a:solidFill>
                <a:latin typeface="Arial"/>
                <a:cs typeface="Arial"/>
              </a:rPr>
              <a:t>Lecture</a:t>
            </a:r>
            <a:r>
              <a:rPr dirty="0" u="none" sz="13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u="none" sz="1300">
                <a:solidFill>
                  <a:srgbClr val="BFBFBF"/>
                </a:solidFill>
                <a:latin typeface="Arial"/>
                <a:cs typeface="Arial"/>
              </a:rPr>
              <a:t>Notes</a:t>
            </a:r>
            <a:r>
              <a:rPr dirty="0" u="none" sz="13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u="none" sz="1300">
                <a:solidFill>
                  <a:srgbClr val="BFBFBF"/>
                </a:solidFill>
                <a:latin typeface="Arial"/>
                <a:cs typeface="Arial"/>
              </a:rPr>
              <a:t>by</a:t>
            </a:r>
            <a:r>
              <a:rPr dirty="0" u="none" sz="1300" spc="-5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u="none" sz="1300">
                <a:solidFill>
                  <a:srgbClr val="BFBFBF"/>
                </a:solidFill>
                <a:latin typeface="Arial"/>
                <a:cs typeface="Arial"/>
              </a:rPr>
              <a:t>Helena</a:t>
            </a:r>
            <a:r>
              <a:rPr dirty="0" u="none" sz="13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u="none" sz="1300" spc="-10">
                <a:solidFill>
                  <a:srgbClr val="BFBFBF"/>
                </a:solidFill>
                <a:latin typeface="Arial"/>
                <a:cs typeface="Arial"/>
              </a:rPr>
              <a:t>Mitasova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659" y="645668"/>
            <a:ext cx="491490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Geospatial</a:t>
            </a:r>
            <a:r>
              <a:rPr dirty="0" spc="-185"/>
              <a:t> </a:t>
            </a:r>
            <a:r>
              <a:rPr dirty="0" spc="-120"/>
              <a:t>data</a:t>
            </a:r>
            <a:r>
              <a:rPr dirty="0" spc="-190"/>
              <a:t> </a:t>
            </a:r>
            <a:r>
              <a:rPr dirty="0" spc="-65"/>
              <a:t>models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5314003" y="7306963"/>
            <a:ext cx="45567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Geospatial</a:t>
            </a:r>
            <a:r>
              <a:rPr dirty="0" sz="1300" spc="-7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Analysis</a:t>
            </a:r>
            <a:r>
              <a:rPr dirty="0" sz="13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Modeling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MEA592</a:t>
            </a:r>
            <a:r>
              <a:rPr dirty="0" sz="13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–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Helena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Mitasova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95"/>
              </a:spcBef>
            </a:pPr>
            <a:r>
              <a:rPr dirty="0" spc="-10"/>
              <a:t>Two</a:t>
            </a:r>
            <a:r>
              <a:rPr dirty="0" spc="-80"/>
              <a:t> </a:t>
            </a:r>
            <a:r>
              <a:rPr dirty="0"/>
              <a:t>ways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/>
              <a:t>project</a:t>
            </a:r>
            <a:r>
              <a:rPr dirty="0" spc="-80"/>
              <a:t> </a:t>
            </a:r>
            <a:r>
              <a:rPr dirty="0"/>
              <a:t>georeferenced</a:t>
            </a:r>
            <a:r>
              <a:rPr dirty="0" spc="-75"/>
              <a:t> </a:t>
            </a:r>
            <a:r>
              <a:rPr dirty="0"/>
              <a:t>data</a:t>
            </a:r>
            <a:r>
              <a:rPr dirty="0" spc="-75"/>
              <a:t> </a:t>
            </a:r>
            <a:r>
              <a:rPr dirty="0"/>
              <a:t>into</a:t>
            </a:r>
            <a:r>
              <a:rPr dirty="0" spc="-80"/>
              <a:t> </a:t>
            </a:r>
            <a:r>
              <a:rPr dirty="0" spc="-10"/>
              <a:t>discrete </a:t>
            </a:r>
            <a:r>
              <a:rPr dirty="0"/>
              <a:t>GIS</a:t>
            </a:r>
            <a:r>
              <a:rPr dirty="0" spc="-60"/>
              <a:t> </a:t>
            </a:r>
            <a:r>
              <a:rPr dirty="0"/>
              <a:t>(global</a:t>
            </a:r>
            <a:r>
              <a:rPr dirty="0" spc="-65"/>
              <a:t> </a:t>
            </a:r>
            <a:r>
              <a:rPr dirty="0"/>
              <a:t>information</a:t>
            </a:r>
            <a:r>
              <a:rPr dirty="0" spc="-55"/>
              <a:t> </a:t>
            </a:r>
            <a:r>
              <a:rPr dirty="0"/>
              <a:t>system)</a:t>
            </a:r>
            <a:r>
              <a:rPr dirty="0" spc="-65"/>
              <a:t> </a:t>
            </a:r>
            <a:r>
              <a:rPr dirty="0" spc="-10"/>
              <a:t>representations:</a:t>
            </a:r>
          </a:p>
          <a:p>
            <a:pPr>
              <a:lnSpc>
                <a:spcPct val="100000"/>
              </a:lnSpc>
              <a:spcBef>
                <a:spcPts val="2110"/>
              </a:spcBef>
            </a:pPr>
          </a:p>
          <a:p>
            <a:pPr algn="ctr" marL="335280">
              <a:lnSpc>
                <a:spcPct val="100000"/>
              </a:lnSpc>
            </a:pPr>
            <a:r>
              <a:rPr dirty="0" spc="-10" b="1">
                <a:latin typeface="Arial"/>
                <a:cs typeface="Arial"/>
              </a:rPr>
              <a:t>raster</a:t>
            </a:r>
          </a:p>
          <a:p>
            <a:pPr algn="ctr" marL="335280">
              <a:lnSpc>
                <a:spcPct val="100000"/>
              </a:lnSpc>
              <a:spcBef>
                <a:spcPts val="1055"/>
              </a:spcBef>
            </a:pPr>
            <a:r>
              <a:rPr dirty="0"/>
              <a:t>(surface</a:t>
            </a:r>
            <a:r>
              <a:rPr dirty="0" spc="-60"/>
              <a:t> </a:t>
            </a:r>
            <a:r>
              <a:rPr dirty="0"/>
              <a:t>=</a:t>
            </a:r>
            <a:r>
              <a:rPr dirty="0" spc="-65"/>
              <a:t> </a:t>
            </a:r>
            <a:r>
              <a:rPr dirty="0"/>
              <a:t>regular</a:t>
            </a:r>
            <a:r>
              <a:rPr dirty="0" spc="-60"/>
              <a:t> </a:t>
            </a:r>
            <a:r>
              <a:rPr dirty="0" spc="-10"/>
              <a:t>grid)</a:t>
            </a:r>
          </a:p>
          <a:p>
            <a:pPr>
              <a:lnSpc>
                <a:spcPct val="100000"/>
              </a:lnSpc>
              <a:spcBef>
                <a:spcPts val="2110"/>
              </a:spcBef>
            </a:pPr>
          </a:p>
          <a:p>
            <a:pPr algn="ctr" marL="335915">
              <a:lnSpc>
                <a:spcPct val="100000"/>
              </a:lnSpc>
            </a:pPr>
            <a:r>
              <a:rPr dirty="0" spc="-10" b="1">
                <a:latin typeface="Arial"/>
                <a:cs typeface="Arial"/>
              </a:rPr>
              <a:t>vector</a:t>
            </a:r>
          </a:p>
          <a:p>
            <a:pPr algn="ctr" marL="334645">
              <a:lnSpc>
                <a:spcPct val="100000"/>
              </a:lnSpc>
              <a:spcBef>
                <a:spcPts val="935"/>
              </a:spcBef>
            </a:pPr>
            <a:r>
              <a:rPr dirty="0"/>
              <a:t>(feature</a:t>
            </a:r>
            <a:r>
              <a:rPr dirty="0" spc="-45"/>
              <a:t> </a:t>
            </a:r>
            <a:r>
              <a:rPr dirty="0"/>
              <a:t>=</a:t>
            </a:r>
            <a:r>
              <a:rPr dirty="0" spc="-50"/>
              <a:t> </a:t>
            </a:r>
            <a:r>
              <a:rPr dirty="0"/>
              <a:t>point,</a:t>
            </a:r>
            <a:r>
              <a:rPr dirty="0" spc="-45"/>
              <a:t> </a:t>
            </a:r>
            <a:r>
              <a:rPr dirty="0"/>
              <a:t>line,</a:t>
            </a:r>
            <a:r>
              <a:rPr dirty="0" spc="-45"/>
              <a:t> </a:t>
            </a:r>
            <a:r>
              <a:rPr dirty="0"/>
              <a:t>area</a:t>
            </a:r>
            <a:r>
              <a:rPr dirty="0" spc="-40"/>
              <a:t> </a:t>
            </a:r>
            <a:r>
              <a:rPr dirty="0" spc="-10"/>
              <a:t>w/position)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8659" y="645668"/>
            <a:ext cx="6339205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130">
                <a:solidFill>
                  <a:srgbClr val="003470"/>
                </a:solidFill>
                <a:latin typeface="Arial"/>
                <a:cs typeface="Arial"/>
              </a:rPr>
              <a:t>Geospatial</a:t>
            </a:r>
            <a:r>
              <a:rPr dirty="0" sz="3900" spc="-1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900" spc="-12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3900" spc="-1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900" spc="-130">
                <a:solidFill>
                  <a:srgbClr val="003470"/>
                </a:solidFill>
                <a:latin typeface="Arial"/>
                <a:cs typeface="Arial"/>
              </a:rPr>
              <a:t>models:</a:t>
            </a:r>
            <a:r>
              <a:rPr dirty="0" sz="3900" spc="-1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900" spc="-45">
                <a:solidFill>
                  <a:srgbClr val="003470"/>
                </a:solidFill>
                <a:latin typeface="Arial"/>
                <a:cs typeface="Arial"/>
              </a:rPr>
              <a:t>raster</a:t>
            </a:r>
            <a:endParaRPr sz="39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78659" y="1573276"/>
            <a:ext cx="7236459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46905" algn="l"/>
              </a:tabLst>
            </a:pPr>
            <a:r>
              <a:rPr dirty="0" sz="1900" b="1">
                <a:solidFill>
                  <a:srgbClr val="003470"/>
                </a:solidFill>
                <a:latin typeface="Arial"/>
                <a:cs typeface="Arial"/>
              </a:rPr>
              <a:t>continuous:</a:t>
            </a:r>
            <a:r>
              <a:rPr dirty="0" sz="1900" spc="9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elevation,</a:t>
            </a:r>
            <a:r>
              <a:rPr dirty="0" sz="1900" spc="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precipitation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1900" b="1">
                <a:solidFill>
                  <a:srgbClr val="003470"/>
                </a:solidFill>
                <a:latin typeface="Arial"/>
                <a:cs typeface="Arial"/>
              </a:rPr>
              <a:t>discrete:</a:t>
            </a:r>
            <a:r>
              <a:rPr dirty="0" sz="1900" spc="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land</a:t>
            </a:r>
            <a:r>
              <a:rPr dirty="0" sz="1900" spc="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use,</a:t>
            </a:r>
            <a:r>
              <a:rPr dirty="0" sz="1900" spc="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roads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662" y="4761654"/>
            <a:ext cx="4491301" cy="190840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5962" y="4584277"/>
            <a:ext cx="4100263" cy="240562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8832" y="2260776"/>
            <a:ext cx="490838" cy="167504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359" y="1964778"/>
            <a:ext cx="3942079" cy="242444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25962" y="1964778"/>
            <a:ext cx="3942079" cy="236627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022943" y="3911091"/>
            <a:ext cx="108458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latin typeface="Arial"/>
                <a:cs typeface="Arial"/>
              </a:rPr>
              <a:t>3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herbaceous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314003" y="7306963"/>
            <a:ext cx="45567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Geospatial</a:t>
            </a:r>
            <a:r>
              <a:rPr dirty="0" sz="1300" spc="-7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Analysis</a:t>
            </a:r>
            <a:r>
              <a:rPr dirty="0" sz="13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Modeling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MEA592</a:t>
            </a:r>
            <a:r>
              <a:rPr dirty="0" sz="13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–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Helena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Mitasova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673907" y="2591308"/>
            <a:ext cx="2370455" cy="815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0843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latin typeface="Arial"/>
                <a:cs typeface="Arial"/>
              </a:rPr>
              <a:t>5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developed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300" b="1">
                <a:latin typeface="Arial"/>
                <a:cs typeface="Arial"/>
              </a:rPr>
              <a:t>1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water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Geospatial</a:t>
            </a:r>
            <a:r>
              <a:rPr dirty="0" spc="-175"/>
              <a:t> </a:t>
            </a:r>
            <a:r>
              <a:rPr dirty="0" spc="-120"/>
              <a:t>data</a:t>
            </a:r>
            <a:r>
              <a:rPr dirty="0" spc="-185"/>
              <a:t> </a:t>
            </a:r>
            <a:r>
              <a:rPr dirty="0" spc="-130"/>
              <a:t>models:</a:t>
            </a:r>
            <a:r>
              <a:rPr dirty="0" spc="-170"/>
              <a:t> </a:t>
            </a:r>
            <a:r>
              <a:rPr dirty="0" spc="-45"/>
              <a:t>vector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78659" y="1573276"/>
            <a:ext cx="89916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46905" algn="l"/>
              </a:tabLst>
            </a:pPr>
            <a:r>
              <a:rPr dirty="0" sz="1900" b="1">
                <a:solidFill>
                  <a:srgbClr val="003470"/>
                </a:solidFill>
                <a:latin typeface="Arial"/>
                <a:cs typeface="Arial"/>
              </a:rPr>
              <a:t>continuous:</a:t>
            </a:r>
            <a:r>
              <a:rPr dirty="0" sz="1900" spc="10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isolines,</a:t>
            </a:r>
            <a:r>
              <a:rPr dirty="0" sz="1900" spc="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distribution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1900" b="1">
                <a:solidFill>
                  <a:srgbClr val="003470"/>
                </a:solidFill>
                <a:latin typeface="Arial"/>
                <a:cs typeface="Arial"/>
              </a:rPr>
              <a:t>discrete:</a:t>
            </a:r>
            <a:r>
              <a:rPr dirty="0" sz="1900" spc="9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streets,</a:t>
            </a:r>
            <a:r>
              <a:rPr dirty="0" sz="1900" spc="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streams,</a:t>
            </a:r>
            <a:r>
              <a:rPr dirty="0" sz="1900" spc="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census</a:t>
            </a:r>
            <a:r>
              <a:rPr dirty="0" sz="1900" spc="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blocks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861" y="2005841"/>
            <a:ext cx="3540000" cy="23662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500" y="4758700"/>
            <a:ext cx="3753154" cy="207550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2169" y="4529526"/>
            <a:ext cx="3642659" cy="235943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8747" y="2005841"/>
            <a:ext cx="3646082" cy="240391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314003" y="7306963"/>
            <a:ext cx="45567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Geospatial</a:t>
            </a:r>
            <a:r>
              <a:rPr dirty="0" sz="1300" spc="-7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Analysis</a:t>
            </a:r>
            <a:r>
              <a:rPr dirty="0" sz="13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Modeling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MEA592</a:t>
            </a:r>
            <a:r>
              <a:rPr dirty="0" sz="13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–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Helena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Mitasova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Geographic</a:t>
            </a:r>
            <a:r>
              <a:rPr dirty="0" spc="-210"/>
              <a:t> </a:t>
            </a:r>
            <a:r>
              <a:rPr dirty="0" spc="-100"/>
              <a:t>visualization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80212" y="1853184"/>
            <a:ext cx="6451600" cy="988694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209550" indent="-19685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4615"/>
              <a:buChar char="•"/>
              <a:tabLst>
                <a:tab pos="209550" algn="l"/>
              </a:tabLst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Most</a:t>
            </a:r>
            <a:r>
              <a:rPr dirty="0" sz="26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common:</a:t>
            </a:r>
            <a:r>
              <a:rPr dirty="0" sz="26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003470"/>
                </a:solidFill>
                <a:latin typeface="Arial"/>
                <a:cs typeface="Arial"/>
              </a:rPr>
              <a:t>maps</a:t>
            </a:r>
            <a:endParaRPr sz="2600">
              <a:latin typeface="Arial"/>
              <a:cs typeface="Arial"/>
            </a:endParaRPr>
          </a:p>
          <a:p>
            <a:pPr marL="209550" indent="-19685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4615"/>
              <a:buChar char="•"/>
              <a:tabLst>
                <a:tab pos="209550" algn="l"/>
              </a:tabLst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Useful</a:t>
            </a:r>
            <a:r>
              <a:rPr dirty="0" sz="26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6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making</a:t>
            </a:r>
            <a:r>
              <a:rPr dirty="0" sz="26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003470"/>
                </a:solidFill>
                <a:latin typeface="Arial"/>
                <a:cs typeface="Arial"/>
              </a:rPr>
              <a:t>geospatial</a:t>
            </a:r>
            <a:r>
              <a:rPr dirty="0" sz="2600" spc="-9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comparisons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254" y="3272929"/>
            <a:ext cx="8294620" cy="43089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212" y="645668"/>
            <a:ext cx="655828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Geographic</a:t>
            </a:r>
            <a:r>
              <a:rPr dirty="0" spc="-190"/>
              <a:t> </a:t>
            </a:r>
            <a:r>
              <a:rPr dirty="0" spc="-125"/>
              <a:t>visualization:</a:t>
            </a:r>
            <a:r>
              <a:rPr dirty="0" spc="-185"/>
              <a:t> </a:t>
            </a:r>
            <a:r>
              <a:rPr dirty="0" spc="-45"/>
              <a:t>points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" y="2991174"/>
            <a:ext cx="9855200" cy="459072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333500" y="1504527"/>
            <a:ext cx="7008495" cy="1314450"/>
            <a:chOff x="1333500" y="1504527"/>
            <a:chExt cx="7008495" cy="131445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3544" y="1504527"/>
              <a:ext cx="2532238" cy="34219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500" y="1833032"/>
              <a:ext cx="7008141" cy="985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212" y="645668"/>
            <a:ext cx="6667500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Geographic</a:t>
            </a:r>
            <a:r>
              <a:rPr dirty="0" spc="-190"/>
              <a:t> </a:t>
            </a:r>
            <a:r>
              <a:rPr dirty="0" spc="-125"/>
              <a:t>visualization:</a:t>
            </a:r>
            <a:r>
              <a:rPr dirty="0" spc="-185"/>
              <a:t> </a:t>
            </a:r>
            <a:r>
              <a:rPr dirty="0" spc="-45"/>
              <a:t>glyphs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517" y="1258147"/>
            <a:ext cx="8956145" cy="63237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212" y="645668"/>
            <a:ext cx="7216775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Geographic</a:t>
            </a:r>
            <a:r>
              <a:rPr dirty="0" spc="-195"/>
              <a:t> </a:t>
            </a:r>
            <a:r>
              <a:rPr dirty="0" spc="-125"/>
              <a:t>visualization:</a:t>
            </a:r>
            <a:r>
              <a:rPr dirty="0" spc="-185"/>
              <a:t> </a:t>
            </a:r>
            <a:r>
              <a:rPr dirty="0" spc="-114"/>
              <a:t>over</a:t>
            </a:r>
            <a:r>
              <a:rPr dirty="0" spc="-190"/>
              <a:t> </a:t>
            </a:r>
            <a:r>
              <a:rPr dirty="0" spc="-20"/>
              <a:t>time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" y="2058597"/>
            <a:ext cx="9855200" cy="496752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Geographic</a:t>
            </a:r>
            <a:r>
              <a:rPr dirty="0" spc="-200"/>
              <a:t> </a:t>
            </a:r>
            <a:r>
              <a:rPr dirty="0" spc="-125"/>
              <a:t>visualization:</a:t>
            </a:r>
            <a:r>
              <a:rPr dirty="0" spc="-190"/>
              <a:t> </a:t>
            </a:r>
            <a:r>
              <a:rPr dirty="0" spc="-110"/>
              <a:t>filled</a:t>
            </a:r>
            <a:r>
              <a:rPr dirty="0" spc="-200"/>
              <a:t> </a:t>
            </a:r>
            <a:r>
              <a:rPr dirty="0" spc="-50"/>
              <a:t>regions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960367" y="6941819"/>
            <a:ext cx="5995670" cy="640080"/>
            <a:chOff x="3960367" y="6941819"/>
            <a:chExt cx="5995670" cy="6400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0367" y="6941819"/>
              <a:ext cx="5995416" cy="64008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4360" y="7252715"/>
              <a:ext cx="3005328" cy="240792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5583" y="1421891"/>
            <a:ext cx="8616696" cy="542239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460" y="7069748"/>
            <a:ext cx="1574949" cy="4611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Geographic</a:t>
            </a:r>
            <a:r>
              <a:rPr dirty="0" spc="-190"/>
              <a:t> </a:t>
            </a:r>
            <a:r>
              <a:rPr dirty="0" spc="-125"/>
              <a:t>visualization:</a:t>
            </a:r>
            <a:r>
              <a:rPr dirty="0" spc="-200"/>
              <a:t> </a:t>
            </a:r>
            <a:r>
              <a:rPr dirty="0" spc="-85"/>
              <a:t>heatmaps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1600" y="1626895"/>
            <a:ext cx="9434830" cy="5133975"/>
            <a:chOff x="101600" y="1626895"/>
            <a:chExt cx="9434830" cy="513397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312" y="1626895"/>
              <a:ext cx="8881998" cy="511074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1600" y="6021492"/>
              <a:ext cx="3778250" cy="739140"/>
            </a:xfrm>
            <a:custGeom>
              <a:avLst/>
              <a:gdLst/>
              <a:ahLst/>
              <a:cxnLst/>
              <a:rect l="l" t="t" r="r" b="b"/>
              <a:pathLst>
                <a:path w="3778250" h="739140">
                  <a:moveTo>
                    <a:pt x="3777827" y="0"/>
                  </a:moveTo>
                  <a:lnTo>
                    <a:pt x="0" y="0"/>
                  </a:lnTo>
                  <a:lnTo>
                    <a:pt x="0" y="739140"/>
                  </a:lnTo>
                  <a:lnTo>
                    <a:pt x="3777827" y="739140"/>
                  </a:lnTo>
                  <a:lnTo>
                    <a:pt x="3777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8228" y="7012487"/>
            <a:ext cx="3088726" cy="4896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Geographic</a:t>
            </a:r>
            <a:r>
              <a:rPr dirty="0" spc="-190"/>
              <a:t> </a:t>
            </a:r>
            <a:r>
              <a:rPr dirty="0" spc="-125"/>
              <a:t>visualization:</a:t>
            </a:r>
            <a:r>
              <a:rPr dirty="0" spc="-185"/>
              <a:t> </a:t>
            </a:r>
            <a:r>
              <a:rPr dirty="0" spc="-85"/>
              <a:t>connections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" y="1504527"/>
            <a:ext cx="9855200" cy="60773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212" y="645668"/>
            <a:ext cx="7753984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Data</a:t>
            </a:r>
            <a:r>
              <a:rPr dirty="0" spc="-210"/>
              <a:t> </a:t>
            </a:r>
            <a:r>
              <a:rPr dirty="0" spc="-130"/>
              <a:t>Challenge</a:t>
            </a:r>
            <a:r>
              <a:rPr dirty="0" spc="-204"/>
              <a:t> </a:t>
            </a:r>
            <a:r>
              <a:rPr dirty="0" spc="-85"/>
              <a:t>2:</a:t>
            </a:r>
            <a:r>
              <a:rPr dirty="0" spc="-200"/>
              <a:t> </a:t>
            </a:r>
            <a:r>
              <a:rPr dirty="0" spc="-135"/>
              <a:t>Coordinated</a:t>
            </a:r>
            <a:r>
              <a:rPr dirty="0" spc="-204"/>
              <a:t> </a:t>
            </a:r>
            <a:r>
              <a:rPr dirty="0" spc="-30"/>
              <a:t>Views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965174" y="1576387"/>
            <a:ext cx="8128634" cy="5276850"/>
            <a:chOff x="965174" y="1576387"/>
            <a:chExt cx="8128634" cy="52768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439" y="1586654"/>
              <a:ext cx="8107519" cy="518957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70306" y="1581520"/>
              <a:ext cx="8117840" cy="5266690"/>
            </a:xfrm>
            <a:custGeom>
              <a:avLst/>
              <a:gdLst/>
              <a:ahLst/>
              <a:cxnLst/>
              <a:rect l="l" t="t" r="r" b="b"/>
              <a:pathLst>
                <a:path w="8117840" h="5266690">
                  <a:moveTo>
                    <a:pt x="0" y="0"/>
                  </a:moveTo>
                  <a:lnTo>
                    <a:pt x="8117785" y="0"/>
                  </a:lnTo>
                  <a:lnTo>
                    <a:pt x="8117785" y="5266371"/>
                  </a:lnTo>
                  <a:lnTo>
                    <a:pt x="0" y="5266371"/>
                  </a:lnTo>
                  <a:lnTo>
                    <a:pt x="0" y="0"/>
                  </a:lnTo>
                  <a:close/>
                </a:path>
              </a:pathLst>
            </a:custGeom>
            <a:ln w="1026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212" y="645668"/>
            <a:ext cx="4549775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Examples:</a:t>
            </a:r>
            <a:r>
              <a:rPr dirty="0" spc="-220"/>
              <a:t> </a:t>
            </a:r>
            <a:r>
              <a:rPr dirty="0" spc="-90"/>
              <a:t>NYT</a:t>
            </a:r>
            <a:r>
              <a:rPr dirty="0" spc="-290"/>
              <a:t> </a:t>
            </a:r>
            <a:r>
              <a:rPr dirty="0" spc="-60"/>
              <a:t>maps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" y="1699143"/>
            <a:ext cx="9855200" cy="588275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Discussion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5104" y="5364479"/>
            <a:ext cx="5412148" cy="22090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219915" y="2346960"/>
            <a:ext cx="5621655" cy="14458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dirty="0" sz="2600" spc="-10" b="1">
                <a:solidFill>
                  <a:srgbClr val="003470"/>
                </a:solidFill>
                <a:latin typeface="Arial"/>
                <a:cs typeface="Arial"/>
              </a:rPr>
              <a:t>Question:</a:t>
            </a:r>
            <a:endParaRPr sz="2600">
              <a:latin typeface="Arial"/>
              <a:cs typeface="Arial"/>
            </a:endParaRPr>
          </a:p>
          <a:p>
            <a:pPr algn="ctr" marL="12700" marR="5080">
              <a:lnSpc>
                <a:spcPts val="3790"/>
              </a:lnSpc>
              <a:spcBef>
                <a:spcPts val="5"/>
              </a:spcBef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6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makes</a:t>
            </a:r>
            <a:r>
              <a:rPr dirty="0" sz="26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geographic</a:t>
            </a:r>
            <a:r>
              <a:rPr dirty="0" sz="26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visualizations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so</a:t>
            </a:r>
            <a:r>
              <a:rPr dirty="0" sz="26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compelling?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Challenge</a:t>
            </a:r>
            <a:r>
              <a:rPr dirty="0" spc="-220"/>
              <a:t> </a:t>
            </a:r>
            <a:r>
              <a:rPr dirty="0" spc="-85"/>
              <a:t>1:</a:t>
            </a:r>
            <a:r>
              <a:rPr dirty="0" spc="-210"/>
              <a:t> </a:t>
            </a:r>
            <a:r>
              <a:rPr dirty="0" spc="-105"/>
              <a:t>flat</a:t>
            </a:r>
            <a:r>
              <a:rPr dirty="0" spc="-210"/>
              <a:t> </a:t>
            </a:r>
            <a:r>
              <a:rPr dirty="0" spc="-80"/>
              <a:t>earth?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1600" y="1915160"/>
            <a:ext cx="9855200" cy="5256530"/>
            <a:chOff x="101600" y="1915160"/>
            <a:chExt cx="9855200" cy="525653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1147" y="1915160"/>
              <a:ext cx="5256105" cy="525610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0" y="1915160"/>
              <a:ext cx="9855200" cy="5149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Impact</a:t>
            </a:r>
            <a:r>
              <a:rPr dirty="0" spc="-220"/>
              <a:t> </a:t>
            </a:r>
            <a:r>
              <a:rPr dirty="0" spc="-85"/>
              <a:t>of</a:t>
            </a:r>
            <a:r>
              <a:rPr dirty="0" spc="-215"/>
              <a:t> </a:t>
            </a:r>
            <a:r>
              <a:rPr dirty="0" spc="-114"/>
              <a:t>map</a:t>
            </a:r>
            <a:r>
              <a:rPr dirty="0" spc="-225"/>
              <a:t> </a:t>
            </a:r>
            <a:r>
              <a:rPr dirty="0" spc="-95"/>
              <a:t>projections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1327" y="2023488"/>
            <a:ext cx="4352712" cy="437586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493" y="1668780"/>
            <a:ext cx="4098445" cy="500972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115052" y="6956044"/>
            <a:ext cx="4733290" cy="4127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490"/>
              </a:lnSpc>
              <a:spcBef>
                <a:spcPts val="204"/>
              </a:spcBef>
            </a:pP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Deetz,</a:t>
            </a:r>
            <a:r>
              <a:rPr dirty="0" sz="13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C.</a:t>
            </a:r>
            <a:r>
              <a:rPr dirty="0" sz="13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H.,</a:t>
            </a:r>
            <a:r>
              <a:rPr dirty="0" sz="13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&amp;</a:t>
            </a:r>
            <a:r>
              <a:rPr dirty="0" sz="1300" spc="-9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Adams,</a:t>
            </a:r>
            <a:r>
              <a:rPr dirty="0" sz="13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O.</a:t>
            </a:r>
            <a:r>
              <a:rPr dirty="0" sz="13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S.</a:t>
            </a:r>
            <a:r>
              <a:rPr dirty="0" sz="13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(1921).</a:t>
            </a:r>
            <a:r>
              <a:rPr dirty="0" sz="13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Elements</a:t>
            </a:r>
            <a:r>
              <a:rPr dirty="0" sz="13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3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map</a:t>
            </a:r>
            <a:r>
              <a:rPr dirty="0" sz="13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projection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with</a:t>
            </a:r>
            <a:r>
              <a:rPr dirty="0" sz="1300" spc="-5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applications</a:t>
            </a:r>
            <a:r>
              <a:rPr dirty="0" sz="13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dirty="0" sz="1300" spc="-4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map</a:t>
            </a:r>
            <a:r>
              <a:rPr dirty="0" sz="1300" spc="-4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dirty="0" sz="1300" spc="-4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chart</a:t>
            </a:r>
            <a:r>
              <a:rPr dirty="0" sz="13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construction.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2972" y="6956044"/>
            <a:ext cx="3399154" cy="4127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490"/>
              </a:lnSpc>
              <a:spcBef>
                <a:spcPts val="204"/>
              </a:spcBef>
            </a:pP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Campbell,</a:t>
            </a:r>
            <a:r>
              <a:rPr dirty="0" sz="1300" spc="-3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J.E.,</a:t>
            </a:r>
            <a:r>
              <a:rPr dirty="0" sz="13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&amp;</a:t>
            </a:r>
            <a:r>
              <a:rPr dirty="0" sz="13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Shin,</a:t>
            </a:r>
            <a:r>
              <a:rPr dirty="0" sz="13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M.</a:t>
            </a:r>
            <a:r>
              <a:rPr dirty="0" sz="13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(2012).</a:t>
            </a:r>
            <a:r>
              <a:rPr dirty="0" sz="13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Geographic Information</a:t>
            </a:r>
            <a:r>
              <a:rPr dirty="0" sz="1300" spc="-4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System</a:t>
            </a:r>
            <a:r>
              <a:rPr dirty="0" sz="1300" spc="-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Basics.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Challenge</a:t>
            </a:r>
            <a:r>
              <a:rPr dirty="0" spc="-220"/>
              <a:t> </a:t>
            </a:r>
            <a:r>
              <a:rPr dirty="0" spc="-85"/>
              <a:t>2:</a:t>
            </a:r>
            <a:r>
              <a:rPr dirty="0" spc="-210"/>
              <a:t> </a:t>
            </a:r>
            <a:r>
              <a:rPr dirty="0" spc="-125"/>
              <a:t>granularity</a:t>
            </a:r>
            <a:r>
              <a:rPr dirty="0" spc="-215"/>
              <a:t> </a:t>
            </a:r>
            <a:r>
              <a:rPr dirty="0" spc="-65"/>
              <a:t>mismatch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098" y="1707931"/>
            <a:ext cx="7996708" cy="518759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306862" y="7297819"/>
            <a:ext cx="260350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Image</a:t>
            </a:r>
            <a:r>
              <a:rPr dirty="0" sz="1300" spc="-6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courtesy</a:t>
            </a:r>
            <a:r>
              <a:rPr dirty="0" sz="1300" spc="-6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300" spc="-5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politicalmaps.org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Example:</a:t>
            </a:r>
            <a:r>
              <a:rPr dirty="0" spc="-200"/>
              <a:t> </a:t>
            </a:r>
            <a:r>
              <a:rPr dirty="0" spc="-120"/>
              <a:t>2012</a:t>
            </a:r>
            <a:r>
              <a:rPr dirty="0" spc="-200"/>
              <a:t> </a:t>
            </a:r>
            <a:r>
              <a:rPr dirty="0" spc="-70"/>
              <a:t>US</a:t>
            </a:r>
            <a:r>
              <a:rPr dirty="0" spc="-210"/>
              <a:t> </a:t>
            </a:r>
            <a:r>
              <a:rPr dirty="0" spc="-125"/>
              <a:t>Presidential</a:t>
            </a:r>
            <a:r>
              <a:rPr dirty="0" spc="-200"/>
              <a:t> </a:t>
            </a:r>
            <a:r>
              <a:rPr dirty="0" spc="-70"/>
              <a:t>Election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0922" y="1756270"/>
            <a:ext cx="7953883" cy="525074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306862" y="7297819"/>
            <a:ext cx="260350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Image</a:t>
            </a:r>
            <a:r>
              <a:rPr dirty="0" sz="1300" spc="-6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courtesy</a:t>
            </a:r>
            <a:r>
              <a:rPr dirty="0" sz="1300" spc="-6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300" spc="-5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politicalmaps.org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96544" y="1504188"/>
            <a:ext cx="8549640" cy="5499100"/>
            <a:chOff x="796544" y="1504188"/>
            <a:chExt cx="8549640" cy="5499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544" y="1504188"/>
              <a:ext cx="8549640" cy="549859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23232" y="1597862"/>
              <a:ext cx="3722370" cy="5365115"/>
            </a:xfrm>
            <a:custGeom>
              <a:avLst/>
              <a:gdLst/>
              <a:ahLst/>
              <a:cxnLst/>
              <a:rect l="l" t="t" r="r" b="b"/>
              <a:pathLst>
                <a:path w="3722370" h="5365115">
                  <a:moveTo>
                    <a:pt x="2887637" y="4461700"/>
                  </a:moveTo>
                  <a:lnTo>
                    <a:pt x="1080846" y="4461700"/>
                  </a:lnTo>
                  <a:lnTo>
                    <a:pt x="1080846" y="5365089"/>
                  </a:lnTo>
                  <a:lnTo>
                    <a:pt x="2887637" y="5365089"/>
                  </a:lnTo>
                  <a:lnTo>
                    <a:pt x="2887637" y="4461700"/>
                  </a:lnTo>
                  <a:close/>
                </a:path>
                <a:path w="3722370" h="5365115">
                  <a:moveTo>
                    <a:pt x="3722103" y="274599"/>
                  </a:moveTo>
                  <a:lnTo>
                    <a:pt x="36614" y="0"/>
                  </a:lnTo>
                  <a:lnTo>
                    <a:pt x="0" y="491401"/>
                  </a:lnTo>
                  <a:lnTo>
                    <a:pt x="3685489" y="765987"/>
                  </a:lnTo>
                  <a:lnTo>
                    <a:pt x="3722103" y="274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Example:</a:t>
            </a:r>
            <a:r>
              <a:rPr dirty="0" spc="-200"/>
              <a:t> </a:t>
            </a:r>
            <a:r>
              <a:rPr dirty="0" spc="-120"/>
              <a:t>2012</a:t>
            </a:r>
            <a:r>
              <a:rPr dirty="0" spc="-200"/>
              <a:t> </a:t>
            </a:r>
            <a:r>
              <a:rPr dirty="0" spc="-70"/>
              <a:t>US</a:t>
            </a:r>
            <a:r>
              <a:rPr dirty="0" spc="-210"/>
              <a:t> </a:t>
            </a:r>
            <a:r>
              <a:rPr dirty="0" spc="-125"/>
              <a:t>Presidential</a:t>
            </a:r>
            <a:r>
              <a:rPr dirty="0" spc="-200"/>
              <a:t> </a:t>
            </a:r>
            <a:r>
              <a:rPr dirty="0" spc="-70"/>
              <a:t>Election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7306862" y="7297819"/>
            <a:ext cx="260350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Image</a:t>
            </a:r>
            <a:r>
              <a:rPr dirty="0" sz="1300" spc="-6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courtesy</a:t>
            </a:r>
            <a:r>
              <a:rPr dirty="0" sz="1300" spc="-6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300" spc="-5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</a:rPr>
              <a:t>politicalmaps.org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Challenge</a:t>
            </a:r>
            <a:r>
              <a:rPr dirty="0" spc="-215"/>
              <a:t> </a:t>
            </a:r>
            <a:r>
              <a:rPr dirty="0" spc="-85"/>
              <a:t>3:</a:t>
            </a:r>
            <a:r>
              <a:rPr dirty="0" spc="-204"/>
              <a:t> </a:t>
            </a:r>
            <a:r>
              <a:rPr dirty="0" spc="-130"/>
              <a:t>perceptual</a:t>
            </a:r>
            <a:r>
              <a:rPr dirty="0" spc="-200"/>
              <a:t> </a:t>
            </a:r>
            <a:r>
              <a:rPr dirty="0" spc="-60"/>
              <a:t>trickery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80212" y="1853184"/>
            <a:ext cx="8350250" cy="988694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209550" indent="-19685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4615"/>
              <a:buChar char="•"/>
              <a:tabLst>
                <a:tab pos="209550" algn="l"/>
              </a:tabLst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Flashback</a:t>
            </a:r>
            <a:r>
              <a:rPr dirty="0" sz="26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6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when</a:t>
            </a:r>
            <a:r>
              <a:rPr dirty="0" sz="26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6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talked</a:t>
            </a:r>
            <a:r>
              <a:rPr dirty="0" sz="26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about</a:t>
            </a:r>
            <a:r>
              <a:rPr dirty="0" sz="26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003470"/>
                </a:solidFill>
                <a:latin typeface="Arial"/>
                <a:cs typeface="Arial"/>
              </a:rPr>
              <a:t>perception</a:t>
            </a:r>
            <a:endParaRPr sz="2600">
              <a:latin typeface="Arial"/>
              <a:cs typeface="Arial"/>
            </a:endParaRPr>
          </a:p>
          <a:p>
            <a:pPr marL="209550" indent="-19685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4615"/>
              <a:buChar char="•"/>
              <a:tabLst>
                <a:tab pos="209550" algn="l"/>
              </a:tabLst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6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3470"/>
                </a:solidFill>
                <a:latin typeface="Arial"/>
                <a:cs typeface="Arial"/>
              </a:rPr>
              <a:t>preattentive</a:t>
            </a:r>
            <a:r>
              <a:rPr dirty="0" sz="2600" spc="-8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003470"/>
                </a:solidFill>
                <a:latin typeface="Arial"/>
                <a:cs typeface="Arial"/>
              </a:rPr>
              <a:t>features</a:t>
            </a:r>
            <a:r>
              <a:rPr dirty="0" sz="2600" spc="-9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6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at</a:t>
            </a:r>
            <a:r>
              <a:rPr dirty="0" sz="26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work</a:t>
            </a:r>
            <a:r>
              <a:rPr dirty="0" sz="26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6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these</a:t>
            </a:r>
            <a:r>
              <a:rPr dirty="0" sz="26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maps?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4959" y="3930396"/>
            <a:ext cx="2237232" cy="225856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636306" y="3655059"/>
            <a:ext cx="120142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color</a:t>
            </a:r>
            <a:r>
              <a:rPr dirty="0" sz="1900" spc="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92934"/>
                </a:solidFill>
                <a:latin typeface="Arial"/>
                <a:cs typeface="Arial"/>
              </a:rPr>
              <a:t>(hue)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103" y="3893820"/>
            <a:ext cx="2398776" cy="229514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90845" y="3594100"/>
            <a:ext cx="229870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clustering</a:t>
            </a:r>
            <a:r>
              <a:rPr dirty="0" sz="1900" spc="8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92934"/>
                </a:solidFill>
                <a:latin typeface="Arial"/>
                <a:cs typeface="Arial"/>
              </a:rPr>
              <a:t>(proximity)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0728" y="3948684"/>
            <a:ext cx="2295144" cy="2237231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7718398" y="3594100"/>
            <a:ext cx="46355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0">
                <a:solidFill>
                  <a:srgbClr val="292934"/>
                </a:solidFill>
                <a:latin typeface="Arial"/>
                <a:cs typeface="Arial"/>
              </a:rPr>
              <a:t>size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96544" y="1504188"/>
            <a:ext cx="8996045" cy="5499100"/>
            <a:chOff x="796544" y="1504188"/>
            <a:chExt cx="8996045" cy="54991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544" y="1504188"/>
              <a:ext cx="8549640" cy="549859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523232" y="1597862"/>
              <a:ext cx="3722370" cy="5365115"/>
            </a:xfrm>
            <a:custGeom>
              <a:avLst/>
              <a:gdLst/>
              <a:ahLst/>
              <a:cxnLst/>
              <a:rect l="l" t="t" r="r" b="b"/>
              <a:pathLst>
                <a:path w="3722370" h="5365115">
                  <a:moveTo>
                    <a:pt x="2887637" y="4461700"/>
                  </a:moveTo>
                  <a:lnTo>
                    <a:pt x="1080846" y="4461700"/>
                  </a:lnTo>
                  <a:lnTo>
                    <a:pt x="1080846" y="5365089"/>
                  </a:lnTo>
                  <a:lnTo>
                    <a:pt x="2887637" y="5365089"/>
                  </a:lnTo>
                  <a:lnTo>
                    <a:pt x="2887637" y="4461700"/>
                  </a:lnTo>
                  <a:close/>
                </a:path>
                <a:path w="3722370" h="5365115">
                  <a:moveTo>
                    <a:pt x="3722103" y="274599"/>
                  </a:moveTo>
                  <a:lnTo>
                    <a:pt x="36614" y="0"/>
                  </a:lnTo>
                  <a:lnTo>
                    <a:pt x="0" y="491401"/>
                  </a:lnTo>
                  <a:lnTo>
                    <a:pt x="3685489" y="765987"/>
                  </a:lnTo>
                  <a:lnTo>
                    <a:pt x="3722103" y="274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866" y="1668780"/>
              <a:ext cx="8869680" cy="525610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Example:</a:t>
            </a:r>
            <a:r>
              <a:rPr dirty="0" spc="-200"/>
              <a:t> </a:t>
            </a:r>
            <a:r>
              <a:rPr dirty="0" spc="-120"/>
              <a:t>2012</a:t>
            </a:r>
            <a:r>
              <a:rPr dirty="0" spc="-200"/>
              <a:t> </a:t>
            </a:r>
            <a:r>
              <a:rPr dirty="0" spc="-70"/>
              <a:t>US</a:t>
            </a:r>
            <a:r>
              <a:rPr dirty="0" spc="-210"/>
              <a:t> </a:t>
            </a:r>
            <a:r>
              <a:rPr dirty="0" spc="-125"/>
              <a:t>Presidential</a:t>
            </a:r>
            <a:r>
              <a:rPr dirty="0" spc="-200"/>
              <a:t> </a:t>
            </a:r>
            <a:r>
              <a:rPr dirty="0" spc="-70"/>
              <a:t>Election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6921838" y="7297819"/>
            <a:ext cx="301498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Image</a:t>
            </a:r>
            <a:r>
              <a:rPr dirty="0" sz="1300" spc="-6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courtesy</a:t>
            </a:r>
            <a:r>
              <a:rPr dirty="0" sz="1300" spc="-6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300" spc="-5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  <a:hlinkClick r:id="rId4"/>
              </a:rPr>
              <a:t>http://politicalmaps.org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Example:</a:t>
            </a:r>
            <a:r>
              <a:rPr dirty="0" spc="-200"/>
              <a:t> </a:t>
            </a:r>
            <a:r>
              <a:rPr dirty="0" spc="-120"/>
              <a:t>2012</a:t>
            </a:r>
            <a:r>
              <a:rPr dirty="0" spc="-200"/>
              <a:t> </a:t>
            </a:r>
            <a:r>
              <a:rPr dirty="0" spc="-70"/>
              <a:t>US</a:t>
            </a:r>
            <a:r>
              <a:rPr dirty="0" spc="-210"/>
              <a:t> </a:t>
            </a:r>
            <a:r>
              <a:rPr dirty="0" spc="-125"/>
              <a:t>Presidential</a:t>
            </a:r>
            <a:r>
              <a:rPr dirty="0" spc="-200"/>
              <a:t> </a:t>
            </a:r>
            <a:r>
              <a:rPr dirty="0" spc="-70"/>
              <a:t>Election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979759" y="6221476"/>
            <a:ext cx="396494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Number</a:t>
            </a:r>
            <a:r>
              <a:rPr dirty="0" sz="1900" spc="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900" spc="4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Electoral</a:t>
            </a:r>
            <a:r>
              <a:rPr dirty="0" sz="1900" spc="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Votes</a:t>
            </a:r>
            <a:r>
              <a:rPr dirty="0" sz="1900" spc="5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92934"/>
                </a:solidFill>
                <a:latin typeface="Arial"/>
                <a:cs typeface="Arial"/>
              </a:rPr>
              <a:t>Captured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97127" y="2766060"/>
            <a:ext cx="7729855" cy="2889885"/>
            <a:chOff x="897127" y="2766060"/>
            <a:chExt cx="7729855" cy="288988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7127" y="2766060"/>
              <a:ext cx="7729728" cy="124663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926151" y="2794981"/>
              <a:ext cx="7634605" cy="1149985"/>
            </a:xfrm>
            <a:custGeom>
              <a:avLst/>
              <a:gdLst/>
              <a:ahLst/>
              <a:cxnLst/>
              <a:rect l="l" t="t" r="r" b="b"/>
              <a:pathLst>
                <a:path w="7634605" h="1149985">
                  <a:moveTo>
                    <a:pt x="7634495" y="0"/>
                  </a:moveTo>
                  <a:lnTo>
                    <a:pt x="0" y="0"/>
                  </a:lnTo>
                  <a:lnTo>
                    <a:pt x="0" y="1149772"/>
                  </a:lnTo>
                  <a:lnTo>
                    <a:pt x="7634495" y="1149772"/>
                  </a:lnTo>
                  <a:lnTo>
                    <a:pt x="7634495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26151" y="2794981"/>
              <a:ext cx="7634605" cy="1149985"/>
            </a:xfrm>
            <a:custGeom>
              <a:avLst/>
              <a:gdLst/>
              <a:ahLst/>
              <a:cxnLst/>
              <a:rect l="l" t="t" r="r" b="b"/>
              <a:pathLst>
                <a:path w="7634605" h="1149985">
                  <a:moveTo>
                    <a:pt x="0" y="0"/>
                  </a:moveTo>
                  <a:lnTo>
                    <a:pt x="7634494" y="0"/>
                  </a:lnTo>
                  <a:lnTo>
                    <a:pt x="7634494" y="1149773"/>
                  </a:lnTo>
                  <a:lnTo>
                    <a:pt x="0" y="1149773"/>
                  </a:lnTo>
                  <a:lnTo>
                    <a:pt x="0" y="0"/>
                  </a:lnTo>
                  <a:close/>
                </a:path>
              </a:pathLst>
            </a:custGeom>
            <a:ln w="10265">
              <a:solidFill>
                <a:srgbClr val="93A2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7127" y="4408932"/>
              <a:ext cx="4834128" cy="124663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26151" y="4437514"/>
              <a:ext cx="4737100" cy="1149985"/>
            </a:xfrm>
            <a:custGeom>
              <a:avLst/>
              <a:gdLst/>
              <a:ahLst/>
              <a:cxnLst/>
              <a:rect l="l" t="t" r="r" b="b"/>
              <a:pathLst>
                <a:path w="4737100" h="1149985">
                  <a:moveTo>
                    <a:pt x="4737066" y="0"/>
                  </a:moveTo>
                  <a:lnTo>
                    <a:pt x="0" y="0"/>
                  </a:lnTo>
                  <a:lnTo>
                    <a:pt x="0" y="1149772"/>
                  </a:lnTo>
                  <a:lnTo>
                    <a:pt x="4737066" y="1149772"/>
                  </a:lnTo>
                  <a:lnTo>
                    <a:pt x="47370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26151" y="4437514"/>
              <a:ext cx="4737100" cy="1149985"/>
            </a:xfrm>
            <a:custGeom>
              <a:avLst/>
              <a:gdLst/>
              <a:ahLst/>
              <a:cxnLst/>
              <a:rect l="l" t="t" r="r" b="b"/>
              <a:pathLst>
                <a:path w="4737100" h="1149985">
                  <a:moveTo>
                    <a:pt x="0" y="0"/>
                  </a:moveTo>
                  <a:lnTo>
                    <a:pt x="4737066" y="0"/>
                  </a:lnTo>
                  <a:lnTo>
                    <a:pt x="4737066" y="1149773"/>
                  </a:lnTo>
                  <a:lnTo>
                    <a:pt x="0" y="1149773"/>
                  </a:lnTo>
                  <a:lnTo>
                    <a:pt x="0" y="0"/>
                  </a:lnTo>
                  <a:close/>
                </a:path>
              </a:pathLst>
            </a:custGeom>
            <a:ln w="10265">
              <a:solidFill>
                <a:srgbClr val="93A2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185672" y="3043935"/>
            <a:ext cx="159131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400" spc="-10">
                <a:solidFill>
                  <a:srgbClr val="FFFFFF"/>
                </a:solidFill>
                <a:latin typeface="Arial"/>
                <a:cs typeface="Arial"/>
              </a:rPr>
              <a:t>OBAMA</a:t>
            </a:r>
            <a:endParaRPr sz="3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584708" y="3043935"/>
            <a:ext cx="7416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400" spc="-25">
                <a:solidFill>
                  <a:srgbClr val="FFFFFF"/>
                </a:solidFill>
                <a:latin typeface="Arial"/>
                <a:cs typeface="Arial"/>
              </a:rPr>
              <a:t>332</a:t>
            </a:r>
            <a:endParaRPr sz="3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85672" y="4686807"/>
            <a:ext cx="193675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400" spc="-10">
                <a:solidFill>
                  <a:srgbClr val="FFFFFF"/>
                </a:solidFill>
                <a:latin typeface="Arial"/>
                <a:cs typeface="Arial"/>
              </a:rPr>
              <a:t>ROMNEY</a:t>
            </a:r>
            <a:endParaRPr sz="3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749627" y="4686807"/>
            <a:ext cx="7416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400" spc="-25">
                <a:solidFill>
                  <a:srgbClr val="FFFFFF"/>
                </a:solidFill>
                <a:latin typeface="Arial"/>
                <a:cs typeface="Arial"/>
              </a:rPr>
              <a:t>206</a:t>
            </a:r>
            <a:endParaRPr sz="34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902335" y="2058882"/>
            <a:ext cx="7576184" cy="4147820"/>
            <a:chOff x="902335" y="2058882"/>
            <a:chExt cx="7576184" cy="4147820"/>
          </a:xfrm>
        </p:grpSpPr>
        <p:sp>
          <p:nvSpPr>
            <p:cNvPr id="16" name="object 16" descr=""/>
            <p:cNvSpPr/>
            <p:nvPr/>
          </p:nvSpPr>
          <p:spPr>
            <a:xfrm>
              <a:off x="7143960" y="2058882"/>
              <a:ext cx="41275" cy="4065270"/>
            </a:xfrm>
            <a:custGeom>
              <a:avLst/>
              <a:gdLst/>
              <a:ahLst/>
              <a:cxnLst/>
              <a:rect l="l" t="t" r="r" b="b"/>
              <a:pathLst>
                <a:path w="41275" h="4065270">
                  <a:moveTo>
                    <a:pt x="20532" y="3942079"/>
                  </a:moveTo>
                  <a:lnTo>
                    <a:pt x="12539" y="3943693"/>
                  </a:lnTo>
                  <a:lnTo>
                    <a:pt x="6013" y="3948093"/>
                  </a:lnTo>
                  <a:lnTo>
                    <a:pt x="1613" y="3954619"/>
                  </a:lnTo>
                  <a:lnTo>
                    <a:pt x="0" y="3962610"/>
                  </a:lnTo>
                  <a:lnTo>
                    <a:pt x="0" y="4044737"/>
                  </a:lnTo>
                  <a:lnTo>
                    <a:pt x="1613" y="4052730"/>
                  </a:lnTo>
                  <a:lnTo>
                    <a:pt x="6013" y="4059256"/>
                  </a:lnTo>
                  <a:lnTo>
                    <a:pt x="12539" y="4063656"/>
                  </a:lnTo>
                  <a:lnTo>
                    <a:pt x="20532" y="4065270"/>
                  </a:lnTo>
                  <a:lnTo>
                    <a:pt x="28524" y="4063656"/>
                  </a:lnTo>
                  <a:lnTo>
                    <a:pt x="35050" y="4059256"/>
                  </a:lnTo>
                  <a:lnTo>
                    <a:pt x="39450" y="4052730"/>
                  </a:lnTo>
                  <a:lnTo>
                    <a:pt x="41064" y="4044737"/>
                  </a:lnTo>
                  <a:lnTo>
                    <a:pt x="41064" y="3962610"/>
                  </a:lnTo>
                  <a:lnTo>
                    <a:pt x="39450" y="3954619"/>
                  </a:lnTo>
                  <a:lnTo>
                    <a:pt x="35050" y="3948093"/>
                  </a:lnTo>
                  <a:lnTo>
                    <a:pt x="28524" y="3943693"/>
                  </a:lnTo>
                  <a:lnTo>
                    <a:pt x="20532" y="3942079"/>
                  </a:lnTo>
                  <a:close/>
                </a:path>
                <a:path w="41275" h="4065270">
                  <a:moveTo>
                    <a:pt x="20532" y="3777825"/>
                  </a:moveTo>
                  <a:lnTo>
                    <a:pt x="12540" y="3779439"/>
                  </a:lnTo>
                  <a:lnTo>
                    <a:pt x="6014" y="3783839"/>
                  </a:lnTo>
                  <a:lnTo>
                    <a:pt x="1613" y="3790365"/>
                  </a:lnTo>
                  <a:lnTo>
                    <a:pt x="0" y="3798357"/>
                  </a:lnTo>
                  <a:lnTo>
                    <a:pt x="0" y="3880485"/>
                  </a:lnTo>
                  <a:lnTo>
                    <a:pt x="1613" y="3888476"/>
                  </a:lnTo>
                  <a:lnTo>
                    <a:pt x="6014" y="3895002"/>
                  </a:lnTo>
                  <a:lnTo>
                    <a:pt x="12540" y="3899402"/>
                  </a:lnTo>
                  <a:lnTo>
                    <a:pt x="20532" y="3901015"/>
                  </a:lnTo>
                  <a:lnTo>
                    <a:pt x="28524" y="3899402"/>
                  </a:lnTo>
                  <a:lnTo>
                    <a:pt x="35050" y="3895002"/>
                  </a:lnTo>
                  <a:lnTo>
                    <a:pt x="39450" y="3888476"/>
                  </a:lnTo>
                  <a:lnTo>
                    <a:pt x="41064" y="3880485"/>
                  </a:lnTo>
                  <a:lnTo>
                    <a:pt x="41064" y="3798357"/>
                  </a:lnTo>
                  <a:lnTo>
                    <a:pt x="39450" y="3790365"/>
                  </a:lnTo>
                  <a:lnTo>
                    <a:pt x="35050" y="3783839"/>
                  </a:lnTo>
                  <a:lnTo>
                    <a:pt x="28524" y="3779439"/>
                  </a:lnTo>
                  <a:lnTo>
                    <a:pt x="20532" y="3777825"/>
                  </a:lnTo>
                  <a:close/>
                </a:path>
                <a:path w="41275" h="4065270">
                  <a:moveTo>
                    <a:pt x="20532" y="3613572"/>
                  </a:moveTo>
                  <a:lnTo>
                    <a:pt x="12540" y="3615186"/>
                  </a:lnTo>
                  <a:lnTo>
                    <a:pt x="6014" y="3619586"/>
                  </a:lnTo>
                  <a:lnTo>
                    <a:pt x="1613" y="3626112"/>
                  </a:lnTo>
                  <a:lnTo>
                    <a:pt x="0" y="3634104"/>
                  </a:lnTo>
                  <a:lnTo>
                    <a:pt x="0" y="3716230"/>
                  </a:lnTo>
                  <a:lnTo>
                    <a:pt x="1613" y="3724222"/>
                  </a:lnTo>
                  <a:lnTo>
                    <a:pt x="6014" y="3730749"/>
                  </a:lnTo>
                  <a:lnTo>
                    <a:pt x="12540" y="3735149"/>
                  </a:lnTo>
                  <a:lnTo>
                    <a:pt x="20532" y="3736762"/>
                  </a:lnTo>
                  <a:lnTo>
                    <a:pt x="28524" y="3735149"/>
                  </a:lnTo>
                  <a:lnTo>
                    <a:pt x="35050" y="3730749"/>
                  </a:lnTo>
                  <a:lnTo>
                    <a:pt x="39450" y="3724222"/>
                  </a:lnTo>
                  <a:lnTo>
                    <a:pt x="41064" y="3716230"/>
                  </a:lnTo>
                  <a:lnTo>
                    <a:pt x="41064" y="3634104"/>
                  </a:lnTo>
                  <a:lnTo>
                    <a:pt x="39450" y="3626112"/>
                  </a:lnTo>
                  <a:lnTo>
                    <a:pt x="35050" y="3619586"/>
                  </a:lnTo>
                  <a:lnTo>
                    <a:pt x="28524" y="3615186"/>
                  </a:lnTo>
                  <a:lnTo>
                    <a:pt x="20532" y="3613572"/>
                  </a:lnTo>
                  <a:close/>
                </a:path>
                <a:path w="41275" h="4065270">
                  <a:moveTo>
                    <a:pt x="20532" y="3449320"/>
                  </a:moveTo>
                  <a:lnTo>
                    <a:pt x="12540" y="3450933"/>
                  </a:lnTo>
                  <a:lnTo>
                    <a:pt x="6014" y="3455333"/>
                  </a:lnTo>
                  <a:lnTo>
                    <a:pt x="1614" y="3461859"/>
                  </a:lnTo>
                  <a:lnTo>
                    <a:pt x="1" y="3469850"/>
                  </a:lnTo>
                  <a:lnTo>
                    <a:pt x="1" y="3551977"/>
                  </a:lnTo>
                  <a:lnTo>
                    <a:pt x="1614" y="3559970"/>
                  </a:lnTo>
                  <a:lnTo>
                    <a:pt x="6014" y="3566496"/>
                  </a:lnTo>
                  <a:lnTo>
                    <a:pt x="12540" y="3570896"/>
                  </a:lnTo>
                  <a:lnTo>
                    <a:pt x="20532" y="3572510"/>
                  </a:lnTo>
                  <a:lnTo>
                    <a:pt x="28524" y="3570896"/>
                  </a:lnTo>
                  <a:lnTo>
                    <a:pt x="35050" y="3566496"/>
                  </a:lnTo>
                  <a:lnTo>
                    <a:pt x="39450" y="3559970"/>
                  </a:lnTo>
                  <a:lnTo>
                    <a:pt x="41064" y="3551977"/>
                  </a:lnTo>
                  <a:lnTo>
                    <a:pt x="41064" y="3469850"/>
                  </a:lnTo>
                  <a:lnTo>
                    <a:pt x="39450" y="3461859"/>
                  </a:lnTo>
                  <a:lnTo>
                    <a:pt x="35050" y="3455333"/>
                  </a:lnTo>
                  <a:lnTo>
                    <a:pt x="28524" y="3450933"/>
                  </a:lnTo>
                  <a:lnTo>
                    <a:pt x="20532" y="3449320"/>
                  </a:lnTo>
                  <a:close/>
                </a:path>
                <a:path w="41275" h="4065270">
                  <a:moveTo>
                    <a:pt x="20532" y="3285065"/>
                  </a:moveTo>
                  <a:lnTo>
                    <a:pt x="12540" y="3286679"/>
                  </a:lnTo>
                  <a:lnTo>
                    <a:pt x="6014" y="3291079"/>
                  </a:lnTo>
                  <a:lnTo>
                    <a:pt x="1614" y="3297605"/>
                  </a:lnTo>
                  <a:lnTo>
                    <a:pt x="1" y="3305597"/>
                  </a:lnTo>
                  <a:lnTo>
                    <a:pt x="1" y="3387725"/>
                  </a:lnTo>
                  <a:lnTo>
                    <a:pt x="1614" y="3395716"/>
                  </a:lnTo>
                  <a:lnTo>
                    <a:pt x="6014" y="3402242"/>
                  </a:lnTo>
                  <a:lnTo>
                    <a:pt x="12540" y="3406642"/>
                  </a:lnTo>
                  <a:lnTo>
                    <a:pt x="20532" y="3408255"/>
                  </a:lnTo>
                  <a:lnTo>
                    <a:pt x="28524" y="3406642"/>
                  </a:lnTo>
                  <a:lnTo>
                    <a:pt x="35050" y="3402242"/>
                  </a:lnTo>
                  <a:lnTo>
                    <a:pt x="39450" y="3395716"/>
                  </a:lnTo>
                  <a:lnTo>
                    <a:pt x="41064" y="3387725"/>
                  </a:lnTo>
                  <a:lnTo>
                    <a:pt x="41064" y="3305597"/>
                  </a:lnTo>
                  <a:lnTo>
                    <a:pt x="39450" y="3297605"/>
                  </a:lnTo>
                  <a:lnTo>
                    <a:pt x="35050" y="3291079"/>
                  </a:lnTo>
                  <a:lnTo>
                    <a:pt x="28524" y="3286679"/>
                  </a:lnTo>
                  <a:lnTo>
                    <a:pt x="20532" y="3285065"/>
                  </a:lnTo>
                  <a:close/>
                </a:path>
                <a:path w="41275" h="4065270">
                  <a:moveTo>
                    <a:pt x="20532" y="3120812"/>
                  </a:moveTo>
                  <a:lnTo>
                    <a:pt x="12540" y="3122426"/>
                  </a:lnTo>
                  <a:lnTo>
                    <a:pt x="6014" y="3126826"/>
                  </a:lnTo>
                  <a:lnTo>
                    <a:pt x="1614" y="3133352"/>
                  </a:lnTo>
                  <a:lnTo>
                    <a:pt x="1" y="3141345"/>
                  </a:lnTo>
                  <a:lnTo>
                    <a:pt x="1" y="3223470"/>
                  </a:lnTo>
                  <a:lnTo>
                    <a:pt x="1614" y="3231462"/>
                  </a:lnTo>
                  <a:lnTo>
                    <a:pt x="6014" y="3237989"/>
                  </a:lnTo>
                  <a:lnTo>
                    <a:pt x="12540" y="3242389"/>
                  </a:lnTo>
                  <a:lnTo>
                    <a:pt x="20532" y="3244002"/>
                  </a:lnTo>
                  <a:lnTo>
                    <a:pt x="28524" y="3242389"/>
                  </a:lnTo>
                  <a:lnTo>
                    <a:pt x="35050" y="3237989"/>
                  </a:lnTo>
                  <a:lnTo>
                    <a:pt x="39450" y="3231462"/>
                  </a:lnTo>
                  <a:lnTo>
                    <a:pt x="41064" y="3223470"/>
                  </a:lnTo>
                  <a:lnTo>
                    <a:pt x="41064" y="3141345"/>
                  </a:lnTo>
                  <a:lnTo>
                    <a:pt x="39450" y="3133352"/>
                  </a:lnTo>
                  <a:lnTo>
                    <a:pt x="35050" y="3126826"/>
                  </a:lnTo>
                  <a:lnTo>
                    <a:pt x="28524" y="3122426"/>
                  </a:lnTo>
                  <a:lnTo>
                    <a:pt x="20532" y="3120812"/>
                  </a:lnTo>
                  <a:close/>
                </a:path>
                <a:path w="41275" h="4065270">
                  <a:moveTo>
                    <a:pt x="20532" y="2956560"/>
                  </a:moveTo>
                  <a:lnTo>
                    <a:pt x="12540" y="2958173"/>
                  </a:lnTo>
                  <a:lnTo>
                    <a:pt x="6014" y="2962573"/>
                  </a:lnTo>
                  <a:lnTo>
                    <a:pt x="1614" y="2969099"/>
                  </a:lnTo>
                  <a:lnTo>
                    <a:pt x="1" y="2977090"/>
                  </a:lnTo>
                  <a:lnTo>
                    <a:pt x="1" y="3059217"/>
                  </a:lnTo>
                  <a:lnTo>
                    <a:pt x="1614" y="3067210"/>
                  </a:lnTo>
                  <a:lnTo>
                    <a:pt x="6014" y="3073736"/>
                  </a:lnTo>
                  <a:lnTo>
                    <a:pt x="12540" y="3078136"/>
                  </a:lnTo>
                  <a:lnTo>
                    <a:pt x="20532" y="3079750"/>
                  </a:lnTo>
                  <a:lnTo>
                    <a:pt x="28524" y="3078136"/>
                  </a:lnTo>
                  <a:lnTo>
                    <a:pt x="35050" y="3073736"/>
                  </a:lnTo>
                  <a:lnTo>
                    <a:pt x="39450" y="3067210"/>
                  </a:lnTo>
                  <a:lnTo>
                    <a:pt x="41064" y="3059217"/>
                  </a:lnTo>
                  <a:lnTo>
                    <a:pt x="41064" y="2977090"/>
                  </a:lnTo>
                  <a:lnTo>
                    <a:pt x="39450" y="2969099"/>
                  </a:lnTo>
                  <a:lnTo>
                    <a:pt x="35050" y="2962573"/>
                  </a:lnTo>
                  <a:lnTo>
                    <a:pt x="28524" y="2958173"/>
                  </a:lnTo>
                  <a:lnTo>
                    <a:pt x="20532" y="2956560"/>
                  </a:lnTo>
                  <a:close/>
                </a:path>
                <a:path w="41275" h="4065270">
                  <a:moveTo>
                    <a:pt x="20532" y="2792305"/>
                  </a:moveTo>
                  <a:lnTo>
                    <a:pt x="12540" y="2793919"/>
                  </a:lnTo>
                  <a:lnTo>
                    <a:pt x="6014" y="2798319"/>
                  </a:lnTo>
                  <a:lnTo>
                    <a:pt x="1614" y="2804845"/>
                  </a:lnTo>
                  <a:lnTo>
                    <a:pt x="1" y="2812837"/>
                  </a:lnTo>
                  <a:lnTo>
                    <a:pt x="1" y="2894965"/>
                  </a:lnTo>
                  <a:lnTo>
                    <a:pt x="1614" y="2902956"/>
                  </a:lnTo>
                  <a:lnTo>
                    <a:pt x="6014" y="2909482"/>
                  </a:lnTo>
                  <a:lnTo>
                    <a:pt x="12540" y="2913882"/>
                  </a:lnTo>
                  <a:lnTo>
                    <a:pt x="20532" y="2915495"/>
                  </a:lnTo>
                  <a:lnTo>
                    <a:pt x="28524" y="2913882"/>
                  </a:lnTo>
                  <a:lnTo>
                    <a:pt x="35050" y="2909482"/>
                  </a:lnTo>
                  <a:lnTo>
                    <a:pt x="39450" y="2902956"/>
                  </a:lnTo>
                  <a:lnTo>
                    <a:pt x="41064" y="2894965"/>
                  </a:lnTo>
                  <a:lnTo>
                    <a:pt x="41064" y="2812837"/>
                  </a:lnTo>
                  <a:lnTo>
                    <a:pt x="39450" y="2804845"/>
                  </a:lnTo>
                  <a:lnTo>
                    <a:pt x="35050" y="2798319"/>
                  </a:lnTo>
                  <a:lnTo>
                    <a:pt x="28524" y="2793919"/>
                  </a:lnTo>
                  <a:lnTo>
                    <a:pt x="20532" y="2792305"/>
                  </a:lnTo>
                  <a:close/>
                </a:path>
                <a:path w="41275" h="4065270">
                  <a:moveTo>
                    <a:pt x="20532" y="2628052"/>
                  </a:moveTo>
                  <a:lnTo>
                    <a:pt x="12540" y="2629666"/>
                  </a:lnTo>
                  <a:lnTo>
                    <a:pt x="6014" y="2634066"/>
                  </a:lnTo>
                  <a:lnTo>
                    <a:pt x="1614" y="2640592"/>
                  </a:lnTo>
                  <a:lnTo>
                    <a:pt x="1" y="2648585"/>
                  </a:lnTo>
                  <a:lnTo>
                    <a:pt x="1" y="2730710"/>
                  </a:lnTo>
                  <a:lnTo>
                    <a:pt x="1614" y="2738702"/>
                  </a:lnTo>
                  <a:lnTo>
                    <a:pt x="6014" y="2745229"/>
                  </a:lnTo>
                  <a:lnTo>
                    <a:pt x="12540" y="2749629"/>
                  </a:lnTo>
                  <a:lnTo>
                    <a:pt x="20532" y="2751242"/>
                  </a:lnTo>
                  <a:lnTo>
                    <a:pt x="28524" y="2749629"/>
                  </a:lnTo>
                  <a:lnTo>
                    <a:pt x="35050" y="2745229"/>
                  </a:lnTo>
                  <a:lnTo>
                    <a:pt x="39450" y="2738702"/>
                  </a:lnTo>
                  <a:lnTo>
                    <a:pt x="41064" y="2730710"/>
                  </a:lnTo>
                  <a:lnTo>
                    <a:pt x="41064" y="2648585"/>
                  </a:lnTo>
                  <a:lnTo>
                    <a:pt x="39450" y="2640592"/>
                  </a:lnTo>
                  <a:lnTo>
                    <a:pt x="35050" y="2634066"/>
                  </a:lnTo>
                  <a:lnTo>
                    <a:pt x="28524" y="2629666"/>
                  </a:lnTo>
                  <a:lnTo>
                    <a:pt x="20532" y="2628052"/>
                  </a:lnTo>
                  <a:close/>
                </a:path>
                <a:path w="41275" h="4065270">
                  <a:moveTo>
                    <a:pt x="20532" y="2463800"/>
                  </a:moveTo>
                  <a:lnTo>
                    <a:pt x="12540" y="2465413"/>
                  </a:lnTo>
                  <a:lnTo>
                    <a:pt x="6014" y="2469813"/>
                  </a:lnTo>
                  <a:lnTo>
                    <a:pt x="1614" y="2476339"/>
                  </a:lnTo>
                  <a:lnTo>
                    <a:pt x="1" y="2484330"/>
                  </a:lnTo>
                  <a:lnTo>
                    <a:pt x="1" y="2566457"/>
                  </a:lnTo>
                  <a:lnTo>
                    <a:pt x="1614" y="2574450"/>
                  </a:lnTo>
                  <a:lnTo>
                    <a:pt x="6014" y="2580976"/>
                  </a:lnTo>
                  <a:lnTo>
                    <a:pt x="12540" y="2585376"/>
                  </a:lnTo>
                  <a:lnTo>
                    <a:pt x="20532" y="2586990"/>
                  </a:lnTo>
                  <a:lnTo>
                    <a:pt x="28524" y="2585376"/>
                  </a:lnTo>
                  <a:lnTo>
                    <a:pt x="35050" y="2580976"/>
                  </a:lnTo>
                  <a:lnTo>
                    <a:pt x="39450" y="2574450"/>
                  </a:lnTo>
                  <a:lnTo>
                    <a:pt x="41064" y="2566457"/>
                  </a:lnTo>
                  <a:lnTo>
                    <a:pt x="41064" y="2484330"/>
                  </a:lnTo>
                  <a:lnTo>
                    <a:pt x="39450" y="2476339"/>
                  </a:lnTo>
                  <a:lnTo>
                    <a:pt x="35050" y="2469813"/>
                  </a:lnTo>
                  <a:lnTo>
                    <a:pt x="28524" y="2465413"/>
                  </a:lnTo>
                  <a:lnTo>
                    <a:pt x="20532" y="2463800"/>
                  </a:lnTo>
                  <a:close/>
                </a:path>
                <a:path w="41275" h="4065270">
                  <a:moveTo>
                    <a:pt x="20532" y="2299545"/>
                  </a:moveTo>
                  <a:lnTo>
                    <a:pt x="12540" y="2301159"/>
                  </a:lnTo>
                  <a:lnTo>
                    <a:pt x="6014" y="2305559"/>
                  </a:lnTo>
                  <a:lnTo>
                    <a:pt x="1614" y="2312085"/>
                  </a:lnTo>
                  <a:lnTo>
                    <a:pt x="1" y="2320077"/>
                  </a:lnTo>
                  <a:lnTo>
                    <a:pt x="1" y="2402205"/>
                  </a:lnTo>
                  <a:lnTo>
                    <a:pt x="1614" y="2410196"/>
                  </a:lnTo>
                  <a:lnTo>
                    <a:pt x="6014" y="2416722"/>
                  </a:lnTo>
                  <a:lnTo>
                    <a:pt x="12540" y="2421122"/>
                  </a:lnTo>
                  <a:lnTo>
                    <a:pt x="20532" y="2422735"/>
                  </a:lnTo>
                  <a:lnTo>
                    <a:pt x="28524" y="2421122"/>
                  </a:lnTo>
                  <a:lnTo>
                    <a:pt x="35050" y="2416722"/>
                  </a:lnTo>
                  <a:lnTo>
                    <a:pt x="39450" y="2410196"/>
                  </a:lnTo>
                  <a:lnTo>
                    <a:pt x="41064" y="2402205"/>
                  </a:lnTo>
                  <a:lnTo>
                    <a:pt x="41064" y="2320077"/>
                  </a:lnTo>
                  <a:lnTo>
                    <a:pt x="39450" y="2312085"/>
                  </a:lnTo>
                  <a:lnTo>
                    <a:pt x="35050" y="2305559"/>
                  </a:lnTo>
                  <a:lnTo>
                    <a:pt x="28524" y="2301159"/>
                  </a:lnTo>
                  <a:lnTo>
                    <a:pt x="20532" y="2299545"/>
                  </a:lnTo>
                  <a:close/>
                </a:path>
                <a:path w="41275" h="4065270">
                  <a:moveTo>
                    <a:pt x="20532" y="2135292"/>
                  </a:moveTo>
                  <a:lnTo>
                    <a:pt x="12540" y="2136906"/>
                  </a:lnTo>
                  <a:lnTo>
                    <a:pt x="6014" y="2141306"/>
                  </a:lnTo>
                  <a:lnTo>
                    <a:pt x="1614" y="2147832"/>
                  </a:lnTo>
                  <a:lnTo>
                    <a:pt x="1" y="2155825"/>
                  </a:lnTo>
                  <a:lnTo>
                    <a:pt x="1" y="2237950"/>
                  </a:lnTo>
                  <a:lnTo>
                    <a:pt x="1614" y="2245942"/>
                  </a:lnTo>
                  <a:lnTo>
                    <a:pt x="6014" y="2252469"/>
                  </a:lnTo>
                  <a:lnTo>
                    <a:pt x="12540" y="2256869"/>
                  </a:lnTo>
                  <a:lnTo>
                    <a:pt x="20532" y="2258482"/>
                  </a:lnTo>
                  <a:lnTo>
                    <a:pt x="28524" y="2256869"/>
                  </a:lnTo>
                  <a:lnTo>
                    <a:pt x="35050" y="2252469"/>
                  </a:lnTo>
                  <a:lnTo>
                    <a:pt x="39450" y="2245942"/>
                  </a:lnTo>
                  <a:lnTo>
                    <a:pt x="41064" y="2237950"/>
                  </a:lnTo>
                  <a:lnTo>
                    <a:pt x="41064" y="2155825"/>
                  </a:lnTo>
                  <a:lnTo>
                    <a:pt x="39450" y="2147832"/>
                  </a:lnTo>
                  <a:lnTo>
                    <a:pt x="35050" y="2141306"/>
                  </a:lnTo>
                  <a:lnTo>
                    <a:pt x="28524" y="2136906"/>
                  </a:lnTo>
                  <a:lnTo>
                    <a:pt x="20532" y="2135292"/>
                  </a:lnTo>
                  <a:close/>
                </a:path>
                <a:path w="41275" h="4065270">
                  <a:moveTo>
                    <a:pt x="20533" y="1971040"/>
                  </a:moveTo>
                  <a:lnTo>
                    <a:pt x="12541" y="1972653"/>
                  </a:lnTo>
                  <a:lnTo>
                    <a:pt x="6014" y="1977053"/>
                  </a:lnTo>
                  <a:lnTo>
                    <a:pt x="1614" y="1983579"/>
                  </a:lnTo>
                  <a:lnTo>
                    <a:pt x="1" y="1991570"/>
                  </a:lnTo>
                  <a:lnTo>
                    <a:pt x="1" y="2073697"/>
                  </a:lnTo>
                  <a:lnTo>
                    <a:pt x="1614" y="2081690"/>
                  </a:lnTo>
                  <a:lnTo>
                    <a:pt x="6014" y="2088216"/>
                  </a:lnTo>
                  <a:lnTo>
                    <a:pt x="12540" y="2092616"/>
                  </a:lnTo>
                  <a:lnTo>
                    <a:pt x="20532" y="2094230"/>
                  </a:lnTo>
                  <a:lnTo>
                    <a:pt x="28524" y="2092616"/>
                  </a:lnTo>
                  <a:lnTo>
                    <a:pt x="35050" y="2088216"/>
                  </a:lnTo>
                  <a:lnTo>
                    <a:pt x="39450" y="2081690"/>
                  </a:lnTo>
                  <a:lnTo>
                    <a:pt x="41064" y="2073697"/>
                  </a:lnTo>
                  <a:lnTo>
                    <a:pt x="41064" y="1991570"/>
                  </a:lnTo>
                  <a:lnTo>
                    <a:pt x="39450" y="1983579"/>
                  </a:lnTo>
                  <a:lnTo>
                    <a:pt x="35050" y="1977053"/>
                  </a:lnTo>
                  <a:lnTo>
                    <a:pt x="28524" y="1972653"/>
                  </a:lnTo>
                  <a:lnTo>
                    <a:pt x="20533" y="1971040"/>
                  </a:lnTo>
                  <a:close/>
                </a:path>
                <a:path w="41275" h="4065270">
                  <a:moveTo>
                    <a:pt x="20533" y="1806785"/>
                  </a:moveTo>
                  <a:lnTo>
                    <a:pt x="12541" y="1808399"/>
                  </a:lnTo>
                  <a:lnTo>
                    <a:pt x="6014" y="1812799"/>
                  </a:lnTo>
                  <a:lnTo>
                    <a:pt x="1614" y="1819325"/>
                  </a:lnTo>
                  <a:lnTo>
                    <a:pt x="1" y="1827317"/>
                  </a:lnTo>
                  <a:lnTo>
                    <a:pt x="1" y="1909445"/>
                  </a:lnTo>
                  <a:lnTo>
                    <a:pt x="1614" y="1917436"/>
                  </a:lnTo>
                  <a:lnTo>
                    <a:pt x="6014" y="1923962"/>
                  </a:lnTo>
                  <a:lnTo>
                    <a:pt x="12541" y="1928362"/>
                  </a:lnTo>
                  <a:lnTo>
                    <a:pt x="20533" y="1929975"/>
                  </a:lnTo>
                  <a:lnTo>
                    <a:pt x="28524" y="1928362"/>
                  </a:lnTo>
                  <a:lnTo>
                    <a:pt x="35050" y="1923962"/>
                  </a:lnTo>
                  <a:lnTo>
                    <a:pt x="39450" y="1917436"/>
                  </a:lnTo>
                  <a:lnTo>
                    <a:pt x="41064" y="1909445"/>
                  </a:lnTo>
                  <a:lnTo>
                    <a:pt x="41064" y="1827317"/>
                  </a:lnTo>
                  <a:lnTo>
                    <a:pt x="39450" y="1819325"/>
                  </a:lnTo>
                  <a:lnTo>
                    <a:pt x="35050" y="1812799"/>
                  </a:lnTo>
                  <a:lnTo>
                    <a:pt x="28524" y="1808399"/>
                  </a:lnTo>
                  <a:lnTo>
                    <a:pt x="20533" y="1806785"/>
                  </a:lnTo>
                  <a:close/>
                </a:path>
                <a:path w="41275" h="4065270">
                  <a:moveTo>
                    <a:pt x="20533" y="1642532"/>
                  </a:moveTo>
                  <a:lnTo>
                    <a:pt x="12541" y="1644146"/>
                  </a:lnTo>
                  <a:lnTo>
                    <a:pt x="6014" y="1648546"/>
                  </a:lnTo>
                  <a:lnTo>
                    <a:pt x="1614" y="1655072"/>
                  </a:lnTo>
                  <a:lnTo>
                    <a:pt x="1" y="1663065"/>
                  </a:lnTo>
                  <a:lnTo>
                    <a:pt x="1" y="1745190"/>
                  </a:lnTo>
                  <a:lnTo>
                    <a:pt x="1614" y="1753182"/>
                  </a:lnTo>
                  <a:lnTo>
                    <a:pt x="6014" y="1759709"/>
                  </a:lnTo>
                  <a:lnTo>
                    <a:pt x="12541" y="1764109"/>
                  </a:lnTo>
                  <a:lnTo>
                    <a:pt x="20533" y="1765722"/>
                  </a:lnTo>
                  <a:lnTo>
                    <a:pt x="28524" y="1764109"/>
                  </a:lnTo>
                  <a:lnTo>
                    <a:pt x="35050" y="1759709"/>
                  </a:lnTo>
                  <a:lnTo>
                    <a:pt x="39450" y="1753182"/>
                  </a:lnTo>
                  <a:lnTo>
                    <a:pt x="41064" y="1745190"/>
                  </a:lnTo>
                  <a:lnTo>
                    <a:pt x="41064" y="1663065"/>
                  </a:lnTo>
                  <a:lnTo>
                    <a:pt x="39450" y="1655072"/>
                  </a:lnTo>
                  <a:lnTo>
                    <a:pt x="35050" y="1648546"/>
                  </a:lnTo>
                  <a:lnTo>
                    <a:pt x="28524" y="1644146"/>
                  </a:lnTo>
                  <a:lnTo>
                    <a:pt x="20533" y="1642532"/>
                  </a:lnTo>
                  <a:close/>
                </a:path>
                <a:path w="41275" h="4065270">
                  <a:moveTo>
                    <a:pt x="20533" y="1478280"/>
                  </a:moveTo>
                  <a:lnTo>
                    <a:pt x="12541" y="1479893"/>
                  </a:lnTo>
                  <a:lnTo>
                    <a:pt x="6014" y="1484293"/>
                  </a:lnTo>
                  <a:lnTo>
                    <a:pt x="1614" y="1490819"/>
                  </a:lnTo>
                  <a:lnTo>
                    <a:pt x="1" y="1498810"/>
                  </a:lnTo>
                  <a:lnTo>
                    <a:pt x="1" y="1580937"/>
                  </a:lnTo>
                  <a:lnTo>
                    <a:pt x="1614" y="1588930"/>
                  </a:lnTo>
                  <a:lnTo>
                    <a:pt x="6014" y="1595456"/>
                  </a:lnTo>
                  <a:lnTo>
                    <a:pt x="12541" y="1599856"/>
                  </a:lnTo>
                  <a:lnTo>
                    <a:pt x="20533" y="1601470"/>
                  </a:lnTo>
                  <a:lnTo>
                    <a:pt x="28524" y="1599856"/>
                  </a:lnTo>
                  <a:lnTo>
                    <a:pt x="35050" y="1595456"/>
                  </a:lnTo>
                  <a:lnTo>
                    <a:pt x="39450" y="1588930"/>
                  </a:lnTo>
                  <a:lnTo>
                    <a:pt x="41064" y="1580937"/>
                  </a:lnTo>
                  <a:lnTo>
                    <a:pt x="41064" y="1498810"/>
                  </a:lnTo>
                  <a:lnTo>
                    <a:pt x="39450" y="1490819"/>
                  </a:lnTo>
                  <a:lnTo>
                    <a:pt x="35050" y="1484293"/>
                  </a:lnTo>
                  <a:lnTo>
                    <a:pt x="28524" y="1479893"/>
                  </a:lnTo>
                  <a:lnTo>
                    <a:pt x="20533" y="1478280"/>
                  </a:lnTo>
                  <a:close/>
                </a:path>
                <a:path w="41275" h="4065270">
                  <a:moveTo>
                    <a:pt x="20533" y="1314025"/>
                  </a:moveTo>
                  <a:lnTo>
                    <a:pt x="12541" y="1315639"/>
                  </a:lnTo>
                  <a:lnTo>
                    <a:pt x="6014" y="1320039"/>
                  </a:lnTo>
                  <a:lnTo>
                    <a:pt x="1614" y="1326565"/>
                  </a:lnTo>
                  <a:lnTo>
                    <a:pt x="1" y="1334557"/>
                  </a:lnTo>
                  <a:lnTo>
                    <a:pt x="1" y="1416685"/>
                  </a:lnTo>
                  <a:lnTo>
                    <a:pt x="1614" y="1424676"/>
                  </a:lnTo>
                  <a:lnTo>
                    <a:pt x="6014" y="1431202"/>
                  </a:lnTo>
                  <a:lnTo>
                    <a:pt x="12541" y="1435602"/>
                  </a:lnTo>
                  <a:lnTo>
                    <a:pt x="20533" y="1437215"/>
                  </a:lnTo>
                  <a:lnTo>
                    <a:pt x="28524" y="1435602"/>
                  </a:lnTo>
                  <a:lnTo>
                    <a:pt x="35050" y="1431202"/>
                  </a:lnTo>
                  <a:lnTo>
                    <a:pt x="39450" y="1424676"/>
                  </a:lnTo>
                  <a:lnTo>
                    <a:pt x="41064" y="1416685"/>
                  </a:lnTo>
                  <a:lnTo>
                    <a:pt x="41064" y="1334557"/>
                  </a:lnTo>
                  <a:lnTo>
                    <a:pt x="39450" y="1326565"/>
                  </a:lnTo>
                  <a:lnTo>
                    <a:pt x="35050" y="1320039"/>
                  </a:lnTo>
                  <a:lnTo>
                    <a:pt x="28524" y="1315639"/>
                  </a:lnTo>
                  <a:lnTo>
                    <a:pt x="20533" y="1314025"/>
                  </a:lnTo>
                  <a:close/>
                </a:path>
                <a:path w="41275" h="4065270">
                  <a:moveTo>
                    <a:pt x="20533" y="1149772"/>
                  </a:moveTo>
                  <a:lnTo>
                    <a:pt x="12541" y="1151386"/>
                  </a:lnTo>
                  <a:lnTo>
                    <a:pt x="6014" y="1155786"/>
                  </a:lnTo>
                  <a:lnTo>
                    <a:pt x="1614" y="1162312"/>
                  </a:lnTo>
                  <a:lnTo>
                    <a:pt x="1" y="1170305"/>
                  </a:lnTo>
                  <a:lnTo>
                    <a:pt x="1" y="1252430"/>
                  </a:lnTo>
                  <a:lnTo>
                    <a:pt x="1614" y="1260422"/>
                  </a:lnTo>
                  <a:lnTo>
                    <a:pt x="6014" y="1266949"/>
                  </a:lnTo>
                  <a:lnTo>
                    <a:pt x="12541" y="1271349"/>
                  </a:lnTo>
                  <a:lnTo>
                    <a:pt x="20533" y="1272962"/>
                  </a:lnTo>
                  <a:lnTo>
                    <a:pt x="28524" y="1271349"/>
                  </a:lnTo>
                  <a:lnTo>
                    <a:pt x="35050" y="1266949"/>
                  </a:lnTo>
                  <a:lnTo>
                    <a:pt x="39450" y="1260422"/>
                  </a:lnTo>
                  <a:lnTo>
                    <a:pt x="41064" y="1252430"/>
                  </a:lnTo>
                  <a:lnTo>
                    <a:pt x="41064" y="1170305"/>
                  </a:lnTo>
                  <a:lnTo>
                    <a:pt x="39450" y="1162312"/>
                  </a:lnTo>
                  <a:lnTo>
                    <a:pt x="35050" y="1155786"/>
                  </a:lnTo>
                  <a:lnTo>
                    <a:pt x="28524" y="1151386"/>
                  </a:lnTo>
                  <a:lnTo>
                    <a:pt x="20533" y="1149772"/>
                  </a:lnTo>
                  <a:close/>
                </a:path>
                <a:path w="41275" h="4065270">
                  <a:moveTo>
                    <a:pt x="20533" y="985520"/>
                  </a:moveTo>
                  <a:lnTo>
                    <a:pt x="12541" y="987133"/>
                  </a:lnTo>
                  <a:lnTo>
                    <a:pt x="6014" y="991533"/>
                  </a:lnTo>
                  <a:lnTo>
                    <a:pt x="1614" y="998059"/>
                  </a:lnTo>
                  <a:lnTo>
                    <a:pt x="1" y="1006050"/>
                  </a:lnTo>
                  <a:lnTo>
                    <a:pt x="1" y="1088177"/>
                  </a:lnTo>
                  <a:lnTo>
                    <a:pt x="1614" y="1096170"/>
                  </a:lnTo>
                  <a:lnTo>
                    <a:pt x="6014" y="1102696"/>
                  </a:lnTo>
                  <a:lnTo>
                    <a:pt x="12541" y="1107096"/>
                  </a:lnTo>
                  <a:lnTo>
                    <a:pt x="20533" y="1108710"/>
                  </a:lnTo>
                  <a:lnTo>
                    <a:pt x="28524" y="1107096"/>
                  </a:lnTo>
                  <a:lnTo>
                    <a:pt x="35050" y="1102696"/>
                  </a:lnTo>
                  <a:lnTo>
                    <a:pt x="39450" y="1096170"/>
                  </a:lnTo>
                  <a:lnTo>
                    <a:pt x="41064" y="1088177"/>
                  </a:lnTo>
                  <a:lnTo>
                    <a:pt x="41064" y="1006050"/>
                  </a:lnTo>
                  <a:lnTo>
                    <a:pt x="39450" y="998059"/>
                  </a:lnTo>
                  <a:lnTo>
                    <a:pt x="35050" y="991533"/>
                  </a:lnTo>
                  <a:lnTo>
                    <a:pt x="28524" y="987133"/>
                  </a:lnTo>
                  <a:lnTo>
                    <a:pt x="20533" y="985520"/>
                  </a:lnTo>
                  <a:close/>
                </a:path>
                <a:path w="41275" h="4065270">
                  <a:moveTo>
                    <a:pt x="20533" y="821265"/>
                  </a:moveTo>
                  <a:lnTo>
                    <a:pt x="12541" y="822879"/>
                  </a:lnTo>
                  <a:lnTo>
                    <a:pt x="6014" y="827279"/>
                  </a:lnTo>
                  <a:lnTo>
                    <a:pt x="1614" y="833805"/>
                  </a:lnTo>
                  <a:lnTo>
                    <a:pt x="1" y="841797"/>
                  </a:lnTo>
                  <a:lnTo>
                    <a:pt x="1" y="923925"/>
                  </a:lnTo>
                  <a:lnTo>
                    <a:pt x="1614" y="931916"/>
                  </a:lnTo>
                  <a:lnTo>
                    <a:pt x="6014" y="938442"/>
                  </a:lnTo>
                  <a:lnTo>
                    <a:pt x="12541" y="942842"/>
                  </a:lnTo>
                  <a:lnTo>
                    <a:pt x="20533" y="944455"/>
                  </a:lnTo>
                  <a:lnTo>
                    <a:pt x="28524" y="942842"/>
                  </a:lnTo>
                  <a:lnTo>
                    <a:pt x="35050" y="938442"/>
                  </a:lnTo>
                  <a:lnTo>
                    <a:pt x="39450" y="931916"/>
                  </a:lnTo>
                  <a:lnTo>
                    <a:pt x="41064" y="923925"/>
                  </a:lnTo>
                  <a:lnTo>
                    <a:pt x="41064" y="841797"/>
                  </a:lnTo>
                  <a:lnTo>
                    <a:pt x="39450" y="833805"/>
                  </a:lnTo>
                  <a:lnTo>
                    <a:pt x="35050" y="827279"/>
                  </a:lnTo>
                  <a:lnTo>
                    <a:pt x="28524" y="822879"/>
                  </a:lnTo>
                  <a:lnTo>
                    <a:pt x="20533" y="821265"/>
                  </a:lnTo>
                  <a:close/>
                </a:path>
                <a:path w="41275" h="4065270">
                  <a:moveTo>
                    <a:pt x="20533" y="657012"/>
                  </a:moveTo>
                  <a:lnTo>
                    <a:pt x="12541" y="658626"/>
                  </a:lnTo>
                  <a:lnTo>
                    <a:pt x="6014" y="663026"/>
                  </a:lnTo>
                  <a:lnTo>
                    <a:pt x="1614" y="669552"/>
                  </a:lnTo>
                  <a:lnTo>
                    <a:pt x="1" y="677545"/>
                  </a:lnTo>
                  <a:lnTo>
                    <a:pt x="1" y="759670"/>
                  </a:lnTo>
                  <a:lnTo>
                    <a:pt x="1614" y="767662"/>
                  </a:lnTo>
                  <a:lnTo>
                    <a:pt x="6014" y="774189"/>
                  </a:lnTo>
                  <a:lnTo>
                    <a:pt x="12541" y="778589"/>
                  </a:lnTo>
                  <a:lnTo>
                    <a:pt x="20533" y="780202"/>
                  </a:lnTo>
                  <a:lnTo>
                    <a:pt x="28524" y="778589"/>
                  </a:lnTo>
                  <a:lnTo>
                    <a:pt x="35050" y="774189"/>
                  </a:lnTo>
                  <a:lnTo>
                    <a:pt x="39450" y="767662"/>
                  </a:lnTo>
                  <a:lnTo>
                    <a:pt x="41064" y="759670"/>
                  </a:lnTo>
                  <a:lnTo>
                    <a:pt x="41064" y="677545"/>
                  </a:lnTo>
                  <a:lnTo>
                    <a:pt x="39450" y="669552"/>
                  </a:lnTo>
                  <a:lnTo>
                    <a:pt x="35050" y="663026"/>
                  </a:lnTo>
                  <a:lnTo>
                    <a:pt x="28524" y="658626"/>
                  </a:lnTo>
                  <a:lnTo>
                    <a:pt x="20533" y="657012"/>
                  </a:lnTo>
                  <a:close/>
                </a:path>
                <a:path w="41275" h="4065270">
                  <a:moveTo>
                    <a:pt x="20533" y="492760"/>
                  </a:moveTo>
                  <a:lnTo>
                    <a:pt x="12541" y="494373"/>
                  </a:lnTo>
                  <a:lnTo>
                    <a:pt x="6014" y="498773"/>
                  </a:lnTo>
                  <a:lnTo>
                    <a:pt x="1614" y="505299"/>
                  </a:lnTo>
                  <a:lnTo>
                    <a:pt x="1" y="513290"/>
                  </a:lnTo>
                  <a:lnTo>
                    <a:pt x="1" y="595417"/>
                  </a:lnTo>
                  <a:lnTo>
                    <a:pt x="1614" y="603410"/>
                  </a:lnTo>
                  <a:lnTo>
                    <a:pt x="6014" y="609936"/>
                  </a:lnTo>
                  <a:lnTo>
                    <a:pt x="12541" y="614336"/>
                  </a:lnTo>
                  <a:lnTo>
                    <a:pt x="20533" y="615950"/>
                  </a:lnTo>
                  <a:lnTo>
                    <a:pt x="28524" y="614336"/>
                  </a:lnTo>
                  <a:lnTo>
                    <a:pt x="35050" y="609936"/>
                  </a:lnTo>
                  <a:lnTo>
                    <a:pt x="39450" y="603410"/>
                  </a:lnTo>
                  <a:lnTo>
                    <a:pt x="41064" y="595417"/>
                  </a:lnTo>
                  <a:lnTo>
                    <a:pt x="41064" y="513290"/>
                  </a:lnTo>
                  <a:lnTo>
                    <a:pt x="39450" y="505299"/>
                  </a:lnTo>
                  <a:lnTo>
                    <a:pt x="35050" y="498773"/>
                  </a:lnTo>
                  <a:lnTo>
                    <a:pt x="28524" y="494373"/>
                  </a:lnTo>
                  <a:lnTo>
                    <a:pt x="20533" y="492760"/>
                  </a:lnTo>
                  <a:close/>
                </a:path>
                <a:path w="41275" h="4065270">
                  <a:moveTo>
                    <a:pt x="20533" y="328505"/>
                  </a:moveTo>
                  <a:lnTo>
                    <a:pt x="12541" y="330119"/>
                  </a:lnTo>
                  <a:lnTo>
                    <a:pt x="6014" y="334519"/>
                  </a:lnTo>
                  <a:lnTo>
                    <a:pt x="1614" y="341045"/>
                  </a:lnTo>
                  <a:lnTo>
                    <a:pt x="1" y="349037"/>
                  </a:lnTo>
                  <a:lnTo>
                    <a:pt x="1" y="431165"/>
                  </a:lnTo>
                  <a:lnTo>
                    <a:pt x="1614" y="439156"/>
                  </a:lnTo>
                  <a:lnTo>
                    <a:pt x="6014" y="445682"/>
                  </a:lnTo>
                  <a:lnTo>
                    <a:pt x="12541" y="450082"/>
                  </a:lnTo>
                  <a:lnTo>
                    <a:pt x="20533" y="451695"/>
                  </a:lnTo>
                  <a:lnTo>
                    <a:pt x="28524" y="450082"/>
                  </a:lnTo>
                  <a:lnTo>
                    <a:pt x="35051" y="445682"/>
                  </a:lnTo>
                  <a:lnTo>
                    <a:pt x="39451" y="439156"/>
                  </a:lnTo>
                  <a:lnTo>
                    <a:pt x="41065" y="431165"/>
                  </a:lnTo>
                  <a:lnTo>
                    <a:pt x="41065" y="349037"/>
                  </a:lnTo>
                  <a:lnTo>
                    <a:pt x="39451" y="341045"/>
                  </a:lnTo>
                  <a:lnTo>
                    <a:pt x="35051" y="334519"/>
                  </a:lnTo>
                  <a:lnTo>
                    <a:pt x="28524" y="330119"/>
                  </a:lnTo>
                  <a:lnTo>
                    <a:pt x="20533" y="328505"/>
                  </a:lnTo>
                  <a:close/>
                </a:path>
                <a:path w="41275" h="4065270">
                  <a:moveTo>
                    <a:pt x="20533" y="164252"/>
                  </a:moveTo>
                  <a:lnTo>
                    <a:pt x="12541" y="165866"/>
                  </a:lnTo>
                  <a:lnTo>
                    <a:pt x="6014" y="170266"/>
                  </a:lnTo>
                  <a:lnTo>
                    <a:pt x="1614" y="176792"/>
                  </a:lnTo>
                  <a:lnTo>
                    <a:pt x="1" y="184785"/>
                  </a:lnTo>
                  <a:lnTo>
                    <a:pt x="1" y="266910"/>
                  </a:lnTo>
                  <a:lnTo>
                    <a:pt x="1614" y="274902"/>
                  </a:lnTo>
                  <a:lnTo>
                    <a:pt x="6014" y="281429"/>
                  </a:lnTo>
                  <a:lnTo>
                    <a:pt x="12541" y="285829"/>
                  </a:lnTo>
                  <a:lnTo>
                    <a:pt x="20533" y="287442"/>
                  </a:lnTo>
                  <a:lnTo>
                    <a:pt x="28524" y="285829"/>
                  </a:lnTo>
                  <a:lnTo>
                    <a:pt x="35051" y="281429"/>
                  </a:lnTo>
                  <a:lnTo>
                    <a:pt x="39451" y="274902"/>
                  </a:lnTo>
                  <a:lnTo>
                    <a:pt x="41065" y="266910"/>
                  </a:lnTo>
                  <a:lnTo>
                    <a:pt x="41065" y="184785"/>
                  </a:lnTo>
                  <a:lnTo>
                    <a:pt x="39451" y="176792"/>
                  </a:lnTo>
                  <a:lnTo>
                    <a:pt x="35051" y="170266"/>
                  </a:lnTo>
                  <a:lnTo>
                    <a:pt x="28525" y="165866"/>
                  </a:lnTo>
                  <a:lnTo>
                    <a:pt x="20533" y="164252"/>
                  </a:lnTo>
                  <a:close/>
                </a:path>
                <a:path w="41275" h="4065270">
                  <a:moveTo>
                    <a:pt x="20533" y="0"/>
                  </a:moveTo>
                  <a:lnTo>
                    <a:pt x="12541" y="1613"/>
                  </a:lnTo>
                  <a:lnTo>
                    <a:pt x="6014" y="6013"/>
                  </a:lnTo>
                  <a:lnTo>
                    <a:pt x="1614" y="12539"/>
                  </a:lnTo>
                  <a:lnTo>
                    <a:pt x="1" y="20530"/>
                  </a:lnTo>
                  <a:lnTo>
                    <a:pt x="1" y="102657"/>
                  </a:lnTo>
                  <a:lnTo>
                    <a:pt x="1614" y="110650"/>
                  </a:lnTo>
                  <a:lnTo>
                    <a:pt x="6014" y="117176"/>
                  </a:lnTo>
                  <a:lnTo>
                    <a:pt x="12541" y="121576"/>
                  </a:lnTo>
                  <a:lnTo>
                    <a:pt x="20533" y="123190"/>
                  </a:lnTo>
                  <a:lnTo>
                    <a:pt x="28525" y="121576"/>
                  </a:lnTo>
                  <a:lnTo>
                    <a:pt x="35051" y="117176"/>
                  </a:lnTo>
                  <a:lnTo>
                    <a:pt x="39451" y="110650"/>
                  </a:lnTo>
                  <a:lnTo>
                    <a:pt x="41065" y="102657"/>
                  </a:lnTo>
                  <a:lnTo>
                    <a:pt x="41065" y="20530"/>
                  </a:lnTo>
                  <a:lnTo>
                    <a:pt x="39451" y="12539"/>
                  </a:lnTo>
                  <a:lnTo>
                    <a:pt x="35051" y="6013"/>
                  </a:lnTo>
                  <a:lnTo>
                    <a:pt x="28525" y="1613"/>
                  </a:lnTo>
                  <a:lnTo>
                    <a:pt x="20533" y="0"/>
                  </a:lnTo>
                  <a:close/>
                </a:path>
              </a:pathLst>
            </a:custGeom>
            <a:solidFill>
              <a:srgbClr val="2929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22866" y="2161540"/>
              <a:ext cx="0" cy="4024629"/>
            </a:xfrm>
            <a:custGeom>
              <a:avLst/>
              <a:gdLst/>
              <a:ahLst/>
              <a:cxnLst/>
              <a:rect l="l" t="t" r="r" b="b"/>
              <a:pathLst>
                <a:path w="0" h="4024629">
                  <a:moveTo>
                    <a:pt x="0" y="4024206"/>
                  </a:moveTo>
                  <a:lnTo>
                    <a:pt x="1" y="0"/>
                  </a:lnTo>
                </a:path>
              </a:pathLst>
            </a:custGeom>
            <a:ln w="41063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22866" y="6185747"/>
              <a:ext cx="7555865" cy="0"/>
            </a:xfrm>
            <a:custGeom>
              <a:avLst/>
              <a:gdLst/>
              <a:ahLst/>
              <a:cxnLst/>
              <a:rect l="l" t="t" r="r" b="b"/>
              <a:pathLst>
                <a:path w="7555865" h="0">
                  <a:moveTo>
                    <a:pt x="7555653" y="0"/>
                  </a:moveTo>
                  <a:lnTo>
                    <a:pt x="0" y="1"/>
                  </a:lnTo>
                </a:path>
              </a:pathLst>
            </a:custGeom>
            <a:ln w="41063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887292" y="4286503"/>
            <a:ext cx="587375" cy="155575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algn="ctr" marR="58419">
              <a:lnSpc>
                <a:spcPts val="2200"/>
              </a:lnSpc>
            </a:pP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270</a:t>
            </a:r>
            <a:r>
              <a:rPr dirty="0" sz="1900" spc="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92934"/>
                </a:solidFill>
                <a:latin typeface="Arial"/>
                <a:cs typeface="Arial"/>
              </a:rPr>
              <a:t>votes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needed</a:t>
            </a:r>
            <a:r>
              <a:rPr dirty="0" sz="1900" spc="4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dirty="0" sz="1900" spc="5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 spc="-25">
                <a:solidFill>
                  <a:srgbClr val="292934"/>
                </a:solidFill>
                <a:latin typeface="Arial"/>
                <a:cs typeface="Arial"/>
              </a:rPr>
              <a:t>win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Outline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80212" y="1853184"/>
            <a:ext cx="5269230" cy="1939925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209550" indent="-19685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4615"/>
              <a:buChar char="•"/>
              <a:tabLst>
                <a:tab pos="209550" algn="l"/>
              </a:tabLst>
            </a:pP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Geospatial</a:t>
            </a:r>
            <a:r>
              <a:rPr dirty="0" sz="26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6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representations</a:t>
            </a:r>
            <a:endParaRPr sz="2600">
              <a:latin typeface="Arial"/>
              <a:cs typeface="Arial"/>
            </a:endParaRPr>
          </a:p>
          <a:p>
            <a:pPr marL="209550" indent="-19685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4615"/>
              <a:buChar char="•"/>
              <a:tabLst>
                <a:tab pos="209550" algn="l"/>
              </a:tabLst>
            </a:pP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2600" spc="-1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techniques</a:t>
            </a:r>
            <a:endParaRPr sz="2600">
              <a:latin typeface="Arial"/>
              <a:cs typeface="Arial"/>
            </a:endParaRPr>
          </a:p>
          <a:p>
            <a:pPr marL="209550" indent="-196850">
              <a:lnSpc>
                <a:spcPct val="100000"/>
              </a:lnSpc>
              <a:spcBef>
                <a:spcPts val="580"/>
              </a:spcBef>
              <a:buClr>
                <a:srgbClr val="93A299"/>
              </a:buClr>
              <a:buSzPct val="84615"/>
              <a:buChar char="•"/>
              <a:tabLst>
                <a:tab pos="209550" algn="l"/>
              </a:tabLst>
            </a:pP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Challenges</a:t>
            </a:r>
            <a:endParaRPr sz="2600">
              <a:latin typeface="Arial"/>
              <a:cs typeface="Arial"/>
            </a:endParaRPr>
          </a:p>
          <a:p>
            <a:pPr marL="209550" indent="-19685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4615"/>
              <a:buChar char="•"/>
              <a:tabLst>
                <a:tab pos="209550" algn="l"/>
              </a:tabLst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Guidelines</a:t>
            </a:r>
            <a:r>
              <a:rPr dirty="0" sz="26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6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making</a:t>
            </a:r>
            <a:r>
              <a:rPr dirty="0" sz="26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good</a:t>
            </a:r>
            <a:r>
              <a:rPr dirty="0" sz="26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geoviz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23425" y="1550959"/>
            <a:ext cx="8148955" cy="5578475"/>
            <a:chOff x="923425" y="1550959"/>
            <a:chExt cx="8148955" cy="55784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425" y="1550959"/>
              <a:ext cx="7894176" cy="557828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112" y="1979676"/>
              <a:ext cx="7921752" cy="332232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128" y="4241291"/>
              <a:ext cx="969263" cy="96926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333500" y="4296832"/>
              <a:ext cx="821690" cy="821690"/>
            </a:xfrm>
            <a:custGeom>
              <a:avLst/>
              <a:gdLst/>
              <a:ahLst/>
              <a:cxnLst/>
              <a:rect l="l" t="t" r="r" b="b"/>
              <a:pathLst>
                <a:path w="821689" h="821689">
                  <a:moveTo>
                    <a:pt x="0" y="410633"/>
                  </a:moveTo>
                  <a:lnTo>
                    <a:pt x="2762" y="362744"/>
                  </a:lnTo>
                  <a:lnTo>
                    <a:pt x="10845" y="316478"/>
                  </a:lnTo>
                  <a:lnTo>
                    <a:pt x="23939" y="272143"/>
                  </a:lnTo>
                  <a:lnTo>
                    <a:pt x="41737" y="230047"/>
                  </a:lnTo>
                  <a:lnTo>
                    <a:pt x="63930" y="190497"/>
                  </a:lnTo>
                  <a:lnTo>
                    <a:pt x="90211" y="153803"/>
                  </a:lnTo>
                  <a:lnTo>
                    <a:pt x="120271" y="120271"/>
                  </a:lnTo>
                  <a:lnTo>
                    <a:pt x="153803" y="90211"/>
                  </a:lnTo>
                  <a:lnTo>
                    <a:pt x="190497" y="63930"/>
                  </a:lnTo>
                  <a:lnTo>
                    <a:pt x="230047" y="41737"/>
                  </a:lnTo>
                  <a:lnTo>
                    <a:pt x="272143" y="23939"/>
                  </a:lnTo>
                  <a:lnTo>
                    <a:pt x="316478" y="10845"/>
                  </a:lnTo>
                  <a:lnTo>
                    <a:pt x="362744" y="2762"/>
                  </a:lnTo>
                  <a:lnTo>
                    <a:pt x="410633" y="0"/>
                  </a:lnTo>
                  <a:lnTo>
                    <a:pt x="458521" y="2762"/>
                  </a:lnTo>
                  <a:lnTo>
                    <a:pt x="504787" y="10845"/>
                  </a:lnTo>
                  <a:lnTo>
                    <a:pt x="549123" y="23939"/>
                  </a:lnTo>
                  <a:lnTo>
                    <a:pt x="591219" y="41737"/>
                  </a:lnTo>
                  <a:lnTo>
                    <a:pt x="630769" y="63930"/>
                  </a:lnTo>
                  <a:lnTo>
                    <a:pt x="667463" y="90211"/>
                  </a:lnTo>
                  <a:lnTo>
                    <a:pt x="700994" y="120271"/>
                  </a:lnTo>
                  <a:lnTo>
                    <a:pt x="731055" y="153803"/>
                  </a:lnTo>
                  <a:lnTo>
                    <a:pt x="757335" y="190497"/>
                  </a:lnTo>
                  <a:lnTo>
                    <a:pt x="779529" y="230047"/>
                  </a:lnTo>
                  <a:lnTo>
                    <a:pt x="797327" y="272143"/>
                  </a:lnTo>
                  <a:lnTo>
                    <a:pt x="810421" y="316478"/>
                  </a:lnTo>
                  <a:lnTo>
                    <a:pt x="818504" y="362744"/>
                  </a:lnTo>
                  <a:lnTo>
                    <a:pt x="821266" y="410633"/>
                  </a:lnTo>
                  <a:lnTo>
                    <a:pt x="818504" y="458521"/>
                  </a:lnTo>
                  <a:lnTo>
                    <a:pt x="810421" y="504787"/>
                  </a:lnTo>
                  <a:lnTo>
                    <a:pt x="797327" y="549123"/>
                  </a:lnTo>
                  <a:lnTo>
                    <a:pt x="779529" y="591219"/>
                  </a:lnTo>
                  <a:lnTo>
                    <a:pt x="757335" y="630769"/>
                  </a:lnTo>
                  <a:lnTo>
                    <a:pt x="731055" y="667463"/>
                  </a:lnTo>
                  <a:lnTo>
                    <a:pt x="700994" y="700994"/>
                  </a:lnTo>
                  <a:lnTo>
                    <a:pt x="667463" y="731055"/>
                  </a:lnTo>
                  <a:lnTo>
                    <a:pt x="630769" y="757335"/>
                  </a:lnTo>
                  <a:lnTo>
                    <a:pt x="591219" y="779529"/>
                  </a:lnTo>
                  <a:lnTo>
                    <a:pt x="549123" y="797327"/>
                  </a:lnTo>
                  <a:lnTo>
                    <a:pt x="504787" y="810421"/>
                  </a:lnTo>
                  <a:lnTo>
                    <a:pt x="458521" y="818504"/>
                  </a:lnTo>
                  <a:lnTo>
                    <a:pt x="410633" y="821266"/>
                  </a:lnTo>
                  <a:lnTo>
                    <a:pt x="362744" y="818504"/>
                  </a:lnTo>
                  <a:lnTo>
                    <a:pt x="316478" y="810421"/>
                  </a:lnTo>
                  <a:lnTo>
                    <a:pt x="272143" y="797327"/>
                  </a:lnTo>
                  <a:lnTo>
                    <a:pt x="230047" y="779529"/>
                  </a:lnTo>
                  <a:lnTo>
                    <a:pt x="190497" y="757335"/>
                  </a:lnTo>
                  <a:lnTo>
                    <a:pt x="153803" y="731055"/>
                  </a:lnTo>
                  <a:lnTo>
                    <a:pt x="120271" y="700994"/>
                  </a:lnTo>
                  <a:lnTo>
                    <a:pt x="90211" y="667463"/>
                  </a:lnTo>
                  <a:lnTo>
                    <a:pt x="63930" y="630769"/>
                  </a:lnTo>
                  <a:lnTo>
                    <a:pt x="41737" y="591219"/>
                  </a:lnTo>
                  <a:lnTo>
                    <a:pt x="23939" y="549123"/>
                  </a:lnTo>
                  <a:lnTo>
                    <a:pt x="10845" y="504787"/>
                  </a:lnTo>
                  <a:lnTo>
                    <a:pt x="2762" y="458521"/>
                  </a:lnTo>
                  <a:lnTo>
                    <a:pt x="0" y="410633"/>
                  </a:lnTo>
                  <a:close/>
                </a:path>
              </a:pathLst>
            </a:custGeom>
            <a:ln w="6159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4208" y="2107691"/>
              <a:ext cx="966216" cy="96926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067886" y="2161540"/>
              <a:ext cx="821690" cy="821690"/>
            </a:xfrm>
            <a:custGeom>
              <a:avLst/>
              <a:gdLst/>
              <a:ahLst/>
              <a:cxnLst/>
              <a:rect l="l" t="t" r="r" b="b"/>
              <a:pathLst>
                <a:path w="821690" h="821689">
                  <a:moveTo>
                    <a:pt x="0" y="410633"/>
                  </a:moveTo>
                  <a:lnTo>
                    <a:pt x="2762" y="362744"/>
                  </a:lnTo>
                  <a:lnTo>
                    <a:pt x="10845" y="316478"/>
                  </a:lnTo>
                  <a:lnTo>
                    <a:pt x="23939" y="272143"/>
                  </a:lnTo>
                  <a:lnTo>
                    <a:pt x="41737" y="230047"/>
                  </a:lnTo>
                  <a:lnTo>
                    <a:pt x="63930" y="190497"/>
                  </a:lnTo>
                  <a:lnTo>
                    <a:pt x="90211" y="153803"/>
                  </a:lnTo>
                  <a:lnTo>
                    <a:pt x="120271" y="120271"/>
                  </a:lnTo>
                  <a:lnTo>
                    <a:pt x="153803" y="90211"/>
                  </a:lnTo>
                  <a:lnTo>
                    <a:pt x="190497" y="63930"/>
                  </a:lnTo>
                  <a:lnTo>
                    <a:pt x="230047" y="41737"/>
                  </a:lnTo>
                  <a:lnTo>
                    <a:pt x="272143" y="23939"/>
                  </a:lnTo>
                  <a:lnTo>
                    <a:pt x="316478" y="10845"/>
                  </a:lnTo>
                  <a:lnTo>
                    <a:pt x="362744" y="2762"/>
                  </a:lnTo>
                  <a:lnTo>
                    <a:pt x="410633" y="0"/>
                  </a:lnTo>
                  <a:lnTo>
                    <a:pt x="458521" y="2762"/>
                  </a:lnTo>
                  <a:lnTo>
                    <a:pt x="504787" y="10845"/>
                  </a:lnTo>
                  <a:lnTo>
                    <a:pt x="549123" y="23939"/>
                  </a:lnTo>
                  <a:lnTo>
                    <a:pt x="591219" y="41737"/>
                  </a:lnTo>
                  <a:lnTo>
                    <a:pt x="630769" y="63930"/>
                  </a:lnTo>
                  <a:lnTo>
                    <a:pt x="667463" y="90211"/>
                  </a:lnTo>
                  <a:lnTo>
                    <a:pt x="700994" y="120271"/>
                  </a:lnTo>
                  <a:lnTo>
                    <a:pt x="731055" y="153803"/>
                  </a:lnTo>
                  <a:lnTo>
                    <a:pt x="757335" y="190497"/>
                  </a:lnTo>
                  <a:lnTo>
                    <a:pt x="779529" y="230047"/>
                  </a:lnTo>
                  <a:lnTo>
                    <a:pt x="797327" y="272143"/>
                  </a:lnTo>
                  <a:lnTo>
                    <a:pt x="810421" y="316478"/>
                  </a:lnTo>
                  <a:lnTo>
                    <a:pt x="818504" y="362744"/>
                  </a:lnTo>
                  <a:lnTo>
                    <a:pt x="821266" y="410633"/>
                  </a:lnTo>
                  <a:lnTo>
                    <a:pt x="818504" y="458521"/>
                  </a:lnTo>
                  <a:lnTo>
                    <a:pt x="810421" y="504787"/>
                  </a:lnTo>
                  <a:lnTo>
                    <a:pt x="797327" y="549123"/>
                  </a:lnTo>
                  <a:lnTo>
                    <a:pt x="779529" y="591219"/>
                  </a:lnTo>
                  <a:lnTo>
                    <a:pt x="757335" y="630769"/>
                  </a:lnTo>
                  <a:lnTo>
                    <a:pt x="731055" y="667463"/>
                  </a:lnTo>
                  <a:lnTo>
                    <a:pt x="700994" y="700994"/>
                  </a:lnTo>
                  <a:lnTo>
                    <a:pt x="667463" y="731055"/>
                  </a:lnTo>
                  <a:lnTo>
                    <a:pt x="630769" y="757335"/>
                  </a:lnTo>
                  <a:lnTo>
                    <a:pt x="591219" y="779529"/>
                  </a:lnTo>
                  <a:lnTo>
                    <a:pt x="549123" y="797327"/>
                  </a:lnTo>
                  <a:lnTo>
                    <a:pt x="504787" y="810421"/>
                  </a:lnTo>
                  <a:lnTo>
                    <a:pt x="458521" y="818504"/>
                  </a:lnTo>
                  <a:lnTo>
                    <a:pt x="410633" y="821266"/>
                  </a:lnTo>
                  <a:lnTo>
                    <a:pt x="362744" y="818504"/>
                  </a:lnTo>
                  <a:lnTo>
                    <a:pt x="316478" y="810421"/>
                  </a:lnTo>
                  <a:lnTo>
                    <a:pt x="272143" y="797327"/>
                  </a:lnTo>
                  <a:lnTo>
                    <a:pt x="230047" y="779529"/>
                  </a:lnTo>
                  <a:lnTo>
                    <a:pt x="190497" y="757335"/>
                  </a:lnTo>
                  <a:lnTo>
                    <a:pt x="153803" y="731055"/>
                  </a:lnTo>
                  <a:lnTo>
                    <a:pt x="120271" y="700994"/>
                  </a:lnTo>
                  <a:lnTo>
                    <a:pt x="90211" y="667463"/>
                  </a:lnTo>
                  <a:lnTo>
                    <a:pt x="63930" y="630769"/>
                  </a:lnTo>
                  <a:lnTo>
                    <a:pt x="41737" y="591219"/>
                  </a:lnTo>
                  <a:lnTo>
                    <a:pt x="23939" y="549123"/>
                  </a:lnTo>
                  <a:lnTo>
                    <a:pt x="10845" y="504787"/>
                  </a:lnTo>
                  <a:lnTo>
                    <a:pt x="2762" y="458521"/>
                  </a:lnTo>
                  <a:lnTo>
                    <a:pt x="0" y="410633"/>
                  </a:lnTo>
                  <a:close/>
                </a:path>
              </a:pathLst>
            </a:custGeom>
            <a:ln w="6159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Challenge</a:t>
            </a:r>
            <a:r>
              <a:rPr dirty="0" spc="-215"/>
              <a:t> </a:t>
            </a:r>
            <a:r>
              <a:rPr dirty="0" spc="-85"/>
              <a:t>4:</a:t>
            </a:r>
            <a:r>
              <a:rPr dirty="0" spc="-204"/>
              <a:t> </a:t>
            </a:r>
            <a:r>
              <a:rPr dirty="0" spc="-150"/>
              <a:t>non-</a:t>
            </a:r>
            <a:r>
              <a:rPr dirty="0" spc="-125"/>
              <a:t>adjacent</a:t>
            </a:r>
            <a:r>
              <a:rPr dirty="0" spc="-204"/>
              <a:t> </a:t>
            </a:r>
            <a:r>
              <a:rPr dirty="0" spc="-80"/>
              <a:t>comparison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6921838" y="7297819"/>
            <a:ext cx="301498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Image</a:t>
            </a:r>
            <a:r>
              <a:rPr dirty="0" sz="1300" spc="-6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courtesy</a:t>
            </a:r>
            <a:r>
              <a:rPr dirty="0" sz="1300" spc="-6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300" spc="-5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  <a:hlinkClick r:id="rId6"/>
              </a:rPr>
              <a:t>http://politicalmaps.org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125807" y="3804072"/>
            <a:ext cx="1983105" cy="995680"/>
          </a:xfrm>
          <a:prstGeom prst="rect">
            <a:avLst/>
          </a:prstGeom>
          <a:solidFill>
            <a:srgbClr val="FFFFFF"/>
          </a:solidFill>
          <a:ln w="10265">
            <a:solidFill>
              <a:srgbClr val="292934"/>
            </a:solidFill>
          </a:ln>
        </p:spPr>
        <p:txBody>
          <a:bodyPr wrap="square" lIns="0" tIns="46355" rIns="0" bIns="0" rtlCol="0" vert="horz">
            <a:spAutoFit/>
          </a:bodyPr>
          <a:lstStyle/>
          <a:p>
            <a:pPr marL="156210">
              <a:lnSpc>
                <a:spcPct val="100000"/>
              </a:lnSpc>
              <a:spcBef>
                <a:spcPts val="365"/>
              </a:spcBef>
            </a:pP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Are</a:t>
            </a:r>
            <a:r>
              <a:rPr dirty="0" sz="1900" spc="5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Maine</a:t>
            </a:r>
            <a:r>
              <a:rPr dirty="0" sz="1900" spc="5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 spc="-25">
                <a:solidFill>
                  <a:srgbClr val="292934"/>
                </a:solidFill>
                <a:latin typeface="Arial"/>
                <a:cs typeface="Arial"/>
              </a:rPr>
              <a:t>and</a:t>
            </a:r>
            <a:endParaRPr sz="1900">
              <a:latin typeface="Arial"/>
              <a:cs typeface="Arial"/>
            </a:endParaRPr>
          </a:p>
          <a:p>
            <a:pPr marL="114935" marR="107950" indent="170815">
              <a:lnSpc>
                <a:spcPts val="2400"/>
              </a:lnSpc>
              <a:spcBef>
                <a:spcPts val="5"/>
              </a:spcBef>
            </a:pP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S.</a:t>
            </a:r>
            <a:r>
              <a:rPr dirty="0" sz="1900" spc="4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92934"/>
                </a:solidFill>
                <a:latin typeface="Arial"/>
                <a:cs typeface="Arial"/>
              </a:rPr>
              <a:t>California </a:t>
            </a: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voting</a:t>
            </a:r>
            <a:r>
              <a:rPr dirty="0" sz="1900" spc="5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92934"/>
                </a:solidFill>
                <a:latin typeface="Arial"/>
                <a:cs typeface="Arial"/>
              </a:rPr>
              <a:t>similarly?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270" y="1428481"/>
            <a:ext cx="7972156" cy="60347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212" y="645668"/>
            <a:ext cx="5366385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Challenge</a:t>
            </a:r>
            <a:r>
              <a:rPr dirty="0" spc="-225"/>
              <a:t> </a:t>
            </a:r>
            <a:r>
              <a:rPr dirty="0" spc="-85"/>
              <a:t>5:</a:t>
            </a:r>
            <a:r>
              <a:rPr dirty="0" spc="-215"/>
              <a:t> </a:t>
            </a:r>
            <a:r>
              <a:rPr dirty="0" spc="-114"/>
              <a:t>missing</a:t>
            </a:r>
            <a:r>
              <a:rPr dirty="0" spc="-225"/>
              <a:t> </a:t>
            </a:r>
            <a:r>
              <a:rPr dirty="0" spc="-20"/>
              <a:t>data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6921838" y="7297819"/>
            <a:ext cx="301498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Image</a:t>
            </a:r>
            <a:r>
              <a:rPr dirty="0" sz="1300" spc="-6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courtesy</a:t>
            </a:r>
            <a:r>
              <a:rPr dirty="0" sz="1300" spc="-6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dirty="0" sz="1300" spc="-5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292934"/>
                </a:solidFill>
                <a:latin typeface="Arial"/>
                <a:cs typeface="Arial"/>
                <a:hlinkClick r:id="rId3"/>
              </a:rPr>
              <a:t>http://politicalmaps.org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Challenge</a:t>
            </a:r>
            <a:r>
              <a:rPr dirty="0" spc="-220"/>
              <a:t> </a:t>
            </a:r>
            <a:r>
              <a:rPr dirty="0" spc="-85"/>
              <a:t>6:</a:t>
            </a:r>
            <a:r>
              <a:rPr dirty="0" spc="-210"/>
              <a:t> </a:t>
            </a:r>
            <a:r>
              <a:rPr dirty="0" spc="-95"/>
              <a:t>occlusion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1600" y="2991174"/>
            <a:ext cx="9855200" cy="4591050"/>
            <a:chOff x="101600" y="2991174"/>
            <a:chExt cx="9855200" cy="45910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" y="2991174"/>
              <a:ext cx="9855200" cy="459072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6744" y="3750564"/>
              <a:ext cx="969263" cy="96621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261100" y="3804072"/>
              <a:ext cx="821690" cy="821690"/>
            </a:xfrm>
            <a:custGeom>
              <a:avLst/>
              <a:gdLst/>
              <a:ahLst/>
              <a:cxnLst/>
              <a:rect l="l" t="t" r="r" b="b"/>
              <a:pathLst>
                <a:path w="821690" h="821689">
                  <a:moveTo>
                    <a:pt x="0" y="410633"/>
                  </a:moveTo>
                  <a:lnTo>
                    <a:pt x="2762" y="362744"/>
                  </a:lnTo>
                  <a:lnTo>
                    <a:pt x="10845" y="316478"/>
                  </a:lnTo>
                  <a:lnTo>
                    <a:pt x="23939" y="272143"/>
                  </a:lnTo>
                  <a:lnTo>
                    <a:pt x="41737" y="230047"/>
                  </a:lnTo>
                  <a:lnTo>
                    <a:pt x="63930" y="190497"/>
                  </a:lnTo>
                  <a:lnTo>
                    <a:pt x="90211" y="153803"/>
                  </a:lnTo>
                  <a:lnTo>
                    <a:pt x="120271" y="120271"/>
                  </a:lnTo>
                  <a:lnTo>
                    <a:pt x="153803" y="90211"/>
                  </a:lnTo>
                  <a:lnTo>
                    <a:pt x="190497" y="63930"/>
                  </a:lnTo>
                  <a:lnTo>
                    <a:pt x="230047" y="41737"/>
                  </a:lnTo>
                  <a:lnTo>
                    <a:pt x="272143" y="23939"/>
                  </a:lnTo>
                  <a:lnTo>
                    <a:pt x="316478" y="10845"/>
                  </a:lnTo>
                  <a:lnTo>
                    <a:pt x="362744" y="2762"/>
                  </a:lnTo>
                  <a:lnTo>
                    <a:pt x="410633" y="0"/>
                  </a:lnTo>
                  <a:lnTo>
                    <a:pt x="458521" y="2762"/>
                  </a:lnTo>
                  <a:lnTo>
                    <a:pt x="504787" y="10845"/>
                  </a:lnTo>
                  <a:lnTo>
                    <a:pt x="549123" y="23939"/>
                  </a:lnTo>
                  <a:lnTo>
                    <a:pt x="591219" y="41737"/>
                  </a:lnTo>
                  <a:lnTo>
                    <a:pt x="630769" y="63930"/>
                  </a:lnTo>
                  <a:lnTo>
                    <a:pt x="667463" y="90211"/>
                  </a:lnTo>
                  <a:lnTo>
                    <a:pt x="700994" y="120271"/>
                  </a:lnTo>
                  <a:lnTo>
                    <a:pt x="731055" y="153803"/>
                  </a:lnTo>
                  <a:lnTo>
                    <a:pt x="757335" y="190497"/>
                  </a:lnTo>
                  <a:lnTo>
                    <a:pt x="779529" y="230047"/>
                  </a:lnTo>
                  <a:lnTo>
                    <a:pt x="797327" y="272143"/>
                  </a:lnTo>
                  <a:lnTo>
                    <a:pt x="810421" y="316478"/>
                  </a:lnTo>
                  <a:lnTo>
                    <a:pt x="818504" y="362744"/>
                  </a:lnTo>
                  <a:lnTo>
                    <a:pt x="821266" y="410633"/>
                  </a:lnTo>
                  <a:lnTo>
                    <a:pt x="818504" y="458521"/>
                  </a:lnTo>
                  <a:lnTo>
                    <a:pt x="810421" y="504787"/>
                  </a:lnTo>
                  <a:lnTo>
                    <a:pt x="797327" y="549123"/>
                  </a:lnTo>
                  <a:lnTo>
                    <a:pt x="779529" y="591219"/>
                  </a:lnTo>
                  <a:lnTo>
                    <a:pt x="757335" y="630769"/>
                  </a:lnTo>
                  <a:lnTo>
                    <a:pt x="731055" y="667463"/>
                  </a:lnTo>
                  <a:lnTo>
                    <a:pt x="700994" y="700994"/>
                  </a:lnTo>
                  <a:lnTo>
                    <a:pt x="667463" y="731055"/>
                  </a:lnTo>
                  <a:lnTo>
                    <a:pt x="630769" y="757335"/>
                  </a:lnTo>
                  <a:lnTo>
                    <a:pt x="591219" y="779529"/>
                  </a:lnTo>
                  <a:lnTo>
                    <a:pt x="549123" y="797327"/>
                  </a:lnTo>
                  <a:lnTo>
                    <a:pt x="504787" y="810421"/>
                  </a:lnTo>
                  <a:lnTo>
                    <a:pt x="458521" y="818504"/>
                  </a:lnTo>
                  <a:lnTo>
                    <a:pt x="410633" y="821266"/>
                  </a:lnTo>
                  <a:lnTo>
                    <a:pt x="362744" y="818504"/>
                  </a:lnTo>
                  <a:lnTo>
                    <a:pt x="316478" y="810421"/>
                  </a:lnTo>
                  <a:lnTo>
                    <a:pt x="272143" y="797327"/>
                  </a:lnTo>
                  <a:lnTo>
                    <a:pt x="230047" y="779529"/>
                  </a:lnTo>
                  <a:lnTo>
                    <a:pt x="190497" y="757335"/>
                  </a:lnTo>
                  <a:lnTo>
                    <a:pt x="153803" y="731055"/>
                  </a:lnTo>
                  <a:lnTo>
                    <a:pt x="120271" y="700994"/>
                  </a:lnTo>
                  <a:lnTo>
                    <a:pt x="90211" y="667463"/>
                  </a:lnTo>
                  <a:lnTo>
                    <a:pt x="63930" y="630769"/>
                  </a:lnTo>
                  <a:lnTo>
                    <a:pt x="41737" y="591219"/>
                  </a:lnTo>
                  <a:lnTo>
                    <a:pt x="23939" y="549123"/>
                  </a:lnTo>
                  <a:lnTo>
                    <a:pt x="10845" y="504787"/>
                  </a:lnTo>
                  <a:lnTo>
                    <a:pt x="2762" y="458521"/>
                  </a:lnTo>
                  <a:lnTo>
                    <a:pt x="0" y="410633"/>
                  </a:lnTo>
                  <a:close/>
                </a:path>
              </a:pathLst>
            </a:custGeom>
            <a:ln w="6159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333500" y="1504527"/>
            <a:ext cx="7008495" cy="1314450"/>
            <a:chOff x="1333500" y="1504527"/>
            <a:chExt cx="7008495" cy="131445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3544" y="1504527"/>
              <a:ext cx="2532238" cy="34219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500" y="1833032"/>
              <a:ext cx="7008141" cy="98551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343227" y="4789592"/>
            <a:ext cx="2241550" cy="995680"/>
          </a:xfrm>
          <a:prstGeom prst="rect">
            <a:avLst/>
          </a:prstGeom>
          <a:solidFill>
            <a:srgbClr val="FFFFFF"/>
          </a:solidFill>
          <a:ln w="10265">
            <a:solidFill>
              <a:srgbClr val="292934"/>
            </a:solidFill>
          </a:ln>
        </p:spPr>
        <p:txBody>
          <a:bodyPr wrap="square" lIns="0" tIns="39369" rIns="0" bIns="0" rtlCol="0" vert="horz">
            <a:spAutoFit/>
          </a:bodyPr>
          <a:lstStyle/>
          <a:p>
            <a:pPr algn="ctr" marL="75565" marR="139065">
              <a:lnSpc>
                <a:spcPct val="103200"/>
              </a:lnSpc>
              <a:spcBef>
                <a:spcPts val="309"/>
              </a:spcBef>
            </a:pP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What’s</a:t>
            </a:r>
            <a:r>
              <a:rPr dirty="0" sz="1900" spc="4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going</a:t>
            </a:r>
            <a:r>
              <a:rPr dirty="0" sz="1900" spc="5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on</a:t>
            </a:r>
            <a:r>
              <a:rPr dirty="0" sz="1900" spc="5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 spc="-25">
                <a:solidFill>
                  <a:srgbClr val="292934"/>
                </a:solidFill>
                <a:latin typeface="Arial"/>
                <a:cs typeface="Arial"/>
              </a:rPr>
              <a:t>in </a:t>
            </a:r>
            <a:r>
              <a:rPr dirty="0" sz="1900">
                <a:solidFill>
                  <a:srgbClr val="292934"/>
                </a:solidFill>
                <a:latin typeface="Arial"/>
                <a:cs typeface="Arial"/>
              </a:rPr>
              <a:t>Turkmenistan</a:t>
            </a:r>
            <a:r>
              <a:rPr dirty="0" sz="1900" spc="6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900" spc="-25">
                <a:solidFill>
                  <a:srgbClr val="292934"/>
                </a:solidFill>
                <a:latin typeface="Arial"/>
                <a:cs typeface="Arial"/>
              </a:rPr>
              <a:t>and </a:t>
            </a:r>
            <a:r>
              <a:rPr dirty="0" sz="1900" spc="-10">
                <a:solidFill>
                  <a:srgbClr val="292934"/>
                </a:solidFill>
                <a:latin typeface="Arial"/>
                <a:cs typeface="Arial"/>
              </a:rPr>
              <a:t>Uzbekistan?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Discussion:</a:t>
            </a:r>
            <a:r>
              <a:rPr dirty="0" spc="-204"/>
              <a:t> </a:t>
            </a:r>
            <a:r>
              <a:rPr dirty="0" spc="-125"/>
              <a:t>(rough)</a:t>
            </a:r>
            <a:r>
              <a:rPr dirty="0" spc="-204"/>
              <a:t> </a:t>
            </a:r>
            <a:r>
              <a:rPr dirty="0" spc="-130"/>
              <a:t>guidelines</a:t>
            </a:r>
            <a:r>
              <a:rPr dirty="0" spc="-210"/>
              <a:t> </a:t>
            </a:r>
            <a:r>
              <a:rPr dirty="0" spc="-105"/>
              <a:t>for</a:t>
            </a:r>
            <a:r>
              <a:rPr dirty="0" spc="-204"/>
              <a:t> </a:t>
            </a:r>
            <a:r>
              <a:rPr dirty="0" spc="-20"/>
              <a:t>maps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044678" y="2346960"/>
            <a:ext cx="5969000" cy="14458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dirty="0" sz="2600" spc="-10" b="1">
                <a:solidFill>
                  <a:srgbClr val="003470"/>
                </a:solidFill>
                <a:latin typeface="Arial"/>
                <a:cs typeface="Arial"/>
              </a:rPr>
              <a:t>Question:</a:t>
            </a:r>
            <a:endParaRPr sz="26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575"/>
              </a:spcBef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What</a:t>
            </a:r>
            <a:r>
              <a:rPr dirty="0" sz="26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26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6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need</a:t>
            </a:r>
            <a:r>
              <a:rPr dirty="0" sz="26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6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keep</a:t>
            </a:r>
            <a:r>
              <a:rPr dirty="0" sz="26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6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003470"/>
                </a:solidFill>
                <a:latin typeface="Arial"/>
                <a:cs typeface="Arial"/>
              </a:rPr>
              <a:t>mind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6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make</a:t>
            </a:r>
            <a:r>
              <a:rPr dirty="0" sz="26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good</a:t>
            </a:r>
            <a:r>
              <a:rPr dirty="0" sz="26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geographic</a:t>
            </a:r>
            <a:r>
              <a:rPr dirty="0" sz="26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visualizations?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5104" y="5364479"/>
            <a:ext cx="5412148" cy="22090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0212" y="645668"/>
            <a:ext cx="130048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900" spc="-90">
                <a:solidFill>
                  <a:srgbClr val="003470"/>
                </a:solidFill>
                <a:latin typeface="Arial"/>
                <a:cs typeface="Arial"/>
              </a:rPr>
              <a:t>Demo</a:t>
            </a:r>
            <a:endParaRPr sz="39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906015" y="2889504"/>
            <a:ext cx="424688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making</a:t>
            </a:r>
            <a:r>
              <a:rPr dirty="0" sz="2600" spc="-1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interactive</a:t>
            </a:r>
            <a:r>
              <a:rPr dirty="0" sz="2600" spc="-1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maps</a:t>
            </a:r>
            <a:r>
              <a:rPr dirty="0" sz="2600" spc="-1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003470"/>
                </a:solidFill>
                <a:latin typeface="Arial"/>
                <a:cs typeface="Arial"/>
              </a:rPr>
              <a:t>with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387" y="3557694"/>
            <a:ext cx="6624883" cy="175513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Data</a:t>
            </a:r>
            <a:r>
              <a:rPr dirty="0" spc="-210"/>
              <a:t> </a:t>
            </a:r>
            <a:r>
              <a:rPr dirty="0" spc="-130"/>
              <a:t>Challenge</a:t>
            </a:r>
            <a:r>
              <a:rPr dirty="0" spc="-204"/>
              <a:t> </a:t>
            </a:r>
            <a:r>
              <a:rPr dirty="0" spc="-85"/>
              <a:t>3:</a:t>
            </a:r>
            <a:r>
              <a:rPr dirty="0" spc="-204"/>
              <a:t> </a:t>
            </a:r>
            <a:r>
              <a:rPr dirty="0" spc="-135"/>
              <a:t>Spatiotemporal</a:t>
            </a:r>
            <a:r>
              <a:rPr dirty="0" spc="-195"/>
              <a:t> </a:t>
            </a:r>
            <a:r>
              <a:rPr dirty="0" spc="-20"/>
              <a:t>Data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175867" y="1576387"/>
            <a:ext cx="7706995" cy="5276850"/>
            <a:chOff x="1175867" y="1576387"/>
            <a:chExt cx="7706995" cy="52768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6133" y="1593365"/>
              <a:ext cx="7686131" cy="518226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81000" y="1581520"/>
              <a:ext cx="7696834" cy="5266690"/>
            </a:xfrm>
            <a:custGeom>
              <a:avLst/>
              <a:gdLst/>
              <a:ahLst/>
              <a:cxnLst/>
              <a:rect l="l" t="t" r="r" b="b"/>
              <a:pathLst>
                <a:path w="7696834" h="5266690">
                  <a:moveTo>
                    <a:pt x="0" y="0"/>
                  </a:moveTo>
                  <a:lnTo>
                    <a:pt x="7696398" y="0"/>
                  </a:lnTo>
                  <a:lnTo>
                    <a:pt x="7696398" y="5266371"/>
                  </a:lnTo>
                  <a:lnTo>
                    <a:pt x="0" y="5266371"/>
                  </a:lnTo>
                  <a:lnTo>
                    <a:pt x="0" y="0"/>
                  </a:lnTo>
                  <a:close/>
                </a:path>
              </a:pathLst>
            </a:custGeom>
            <a:ln w="1026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212" y="645668"/>
            <a:ext cx="1641475" cy="619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Up</a:t>
            </a:r>
            <a:r>
              <a:rPr dirty="0" spc="-220"/>
              <a:t> </a:t>
            </a:r>
            <a:r>
              <a:rPr dirty="0" spc="-75"/>
              <a:t>next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80212" y="1853184"/>
            <a:ext cx="4769485" cy="988694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209550" indent="-196850">
              <a:lnSpc>
                <a:spcPct val="100000"/>
              </a:lnSpc>
              <a:spcBef>
                <a:spcPts val="770"/>
              </a:spcBef>
              <a:buClr>
                <a:srgbClr val="93A299"/>
              </a:buClr>
              <a:buSzPct val="84615"/>
              <a:buChar char="•"/>
              <a:tabLst>
                <a:tab pos="209550" algn="l"/>
              </a:tabLst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Thursday:</a:t>
            </a:r>
            <a:r>
              <a:rPr dirty="0" sz="26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network</a:t>
            </a:r>
            <a:r>
              <a:rPr dirty="0" sz="26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/</a:t>
            </a:r>
            <a:r>
              <a:rPr dirty="0" sz="26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graph</a:t>
            </a:r>
            <a:r>
              <a:rPr dirty="0" sz="26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  <a:p>
            <a:pPr marL="209550" indent="-196850">
              <a:lnSpc>
                <a:spcPct val="100000"/>
              </a:lnSpc>
              <a:spcBef>
                <a:spcPts val="670"/>
              </a:spcBef>
              <a:buClr>
                <a:srgbClr val="93A299"/>
              </a:buClr>
              <a:buSzPct val="84615"/>
              <a:buChar char="•"/>
              <a:tabLst>
                <a:tab pos="209550" algn="l"/>
              </a:tabLst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Guest</a:t>
            </a:r>
            <a:r>
              <a:rPr dirty="0" sz="2600" spc="-1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speaker!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19" y="3246452"/>
            <a:ext cx="8039780" cy="30858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Geospatial</a:t>
            </a:r>
            <a:r>
              <a:rPr dirty="0" spc="-185"/>
              <a:t> </a:t>
            </a:r>
            <a:r>
              <a:rPr dirty="0" spc="-120"/>
              <a:t>data</a:t>
            </a:r>
            <a:r>
              <a:rPr dirty="0" spc="-190"/>
              <a:t> </a:t>
            </a:r>
            <a:r>
              <a:rPr dirty="0" spc="-65"/>
              <a:t>(def.)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41727" y="3134359"/>
            <a:ext cx="3860165" cy="253238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algn="ctr" marL="168275" marR="160655" indent="-3810">
              <a:lnSpc>
                <a:spcPct val="101299"/>
              </a:lnSpc>
              <a:spcBef>
                <a:spcPts val="50"/>
              </a:spcBef>
            </a:pPr>
            <a:r>
              <a:rPr dirty="0" sz="3000">
                <a:solidFill>
                  <a:srgbClr val="003470"/>
                </a:solidFill>
                <a:latin typeface="Arial"/>
                <a:cs typeface="Arial"/>
              </a:rPr>
              <a:t>Geospatial</a:t>
            </a:r>
            <a:r>
              <a:rPr dirty="0" sz="3000" spc="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000" spc="-20">
                <a:solidFill>
                  <a:srgbClr val="003470"/>
                </a:solidFill>
                <a:latin typeface="Arial"/>
                <a:cs typeface="Arial"/>
              </a:rPr>
              <a:t>data </a:t>
            </a:r>
            <a:r>
              <a:rPr dirty="0" sz="3000">
                <a:solidFill>
                  <a:srgbClr val="003470"/>
                </a:solidFill>
                <a:latin typeface="Arial"/>
                <a:cs typeface="Arial"/>
              </a:rPr>
              <a:t>represents</a:t>
            </a:r>
            <a:r>
              <a:rPr dirty="0" sz="3000" spc="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003470"/>
                </a:solidFill>
                <a:latin typeface="Arial"/>
                <a:cs typeface="Arial"/>
              </a:rPr>
              <a:t>features</a:t>
            </a:r>
            <a:r>
              <a:rPr dirty="0" sz="3000" spc="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000" spc="-50">
                <a:solidFill>
                  <a:srgbClr val="003470"/>
                </a:solidFill>
                <a:latin typeface="Arial"/>
                <a:cs typeface="Arial"/>
              </a:rPr>
              <a:t>/ </a:t>
            </a:r>
            <a:r>
              <a:rPr dirty="0" sz="3000">
                <a:solidFill>
                  <a:srgbClr val="003470"/>
                </a:solidFill>
                <a:latin typeface="Arial"/>
                <a:cs typeface="Arial"/>
              </a:rPr>
              <a:t>objects</a:t>
            </a:r>
            <a:r>
              <a:rPr dirty="0" sz="3000" spc="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3000" spc="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003470"/>
                </a:solidFill>
                <a:latin typeface="Arial"/>
                <a:cs typeface="Arial"/>
              </a:rPr>
              <a:t>space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3000">
              <a:latin typeface="Arial"/>
              <a:cs typeface="Arial"/>
            </a:endParaRPr>
          </a:p>
          <a:p>
            <a:pPr algn="ctr" marL="12700" marR="5080">
              <a:lnSpc>
                <a:spcPts val="2590"/>
              </a:lnSpc>
              <a:spcBef>
                <a:spcPts val="5"/>
              </a:spcBef>
            </a:pP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(usually</a:t>
            </a:r>
            <a:r>
              <a:rPr dirty="0" sz="22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relative</a:t>
            </a:r>
            <a:r>
              <a:rPr dirty="0" sz="22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2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their</a:t>
            </a:r>
            <a:r>
              <a:rPr dirty="0" sz="22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position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2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surface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2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2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Earth)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1327" y="1994001"/>
            <a:ext cx="4352712" cy="50852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Remote</a:t>
            </a:r>
            <a:r>
              <a:rPr dirty="0" spc="-210"/>
              <a:t> </a:t>
            </a:r>
            <a:r>
              <a:rPr dirty="0" spc="-125"/>
              <a:t>sensing:</a:t>
            </a:r>
            <a:r>
              <a:rPr dirty="0" spc="-204"/>
              <a:t> </a:t>
            </a:r>
            <a:r>
              <a:rPr dirty="0" spc="-75"/>
              <a:t>satellite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19" y="2416475"/>
            <a:ext cx="1365355" cy="102658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72183" y="1453896"/>
            <a:ext cx="132334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0">
                <a:latin typeface="Arial"/>
                <a:cs typeface="Arial"/>
              </a:rPr>
              <a:t>Sensors: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39222" y="1493520"/>
            <a:ext cx="81153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0">
                <a:latin typeface="Arial"/>
                <a:cs typeface="Arial"/>
              </a:rPr>
              <a:t>Data: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7396" y="4449110"/>
            <a:ext cx="6109882" cy="24637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8193" y="2024661"/>
            <a:ext cx="5981559" cy="235087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89293" y="3509771"/>
            <a:ext cx="4159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SRTM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60786" y="6301740"/>
            <a:ext cx="6572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20">
                <a:latin typeface="Arial"/>
                <a:cs typeface="Arial"/>
              </a:rPr>
              <a:t>LANDSAT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5307" y="4921338"/>
            <a:ext cx="2053166" cy="128151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314003" y="7306963"/>
            <a:ext cx="45567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Geospatial</a:t>
            </a:r>
            <a:r>
              <a:rPr dirty="0" sz="1300" spc="-7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Analysis</a:t>
            </a:r>
            <a:r>
              <a:rPr dirty="0" sz="13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Modeling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MEA592</a:t>
            </a:r>
            <a:r>
              <a:rPr dirty="0" sz="13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–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Helena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Mitasova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30"/>
              <a:t>Remote</a:t>
            </a:r>
            <a:r>
              <a:rPr dirty="0" spc="-210"/>
              <a:t> </a:t>
            </a:r>
            <a:r>
              <a:rPr dirty="0" spc="-125"/>
              <a:t>sensing:</a:t>
            </a:r>
            <a:r>
              <a:rPr dirty="0" spc="-204"/>
              <a:t> </a:t>
            </a:r>
            <a:r>
              <a:rPr dirty="0" spc="-90"/>
              <a:t>airborne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201" y="2614947"/>
            <a:ext cx="2365248" cy="305579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72183" y="1591056"/>
            <a:ext cx="132334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Sensors: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060332" y="1609344"/>
            <a:ext cx="2519680" cy="8153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15"/>
              </a:spcBef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Data:</a:t>
            </a:r>
            <a:r>
              <a:rPr dirty="0" sz="2600" spc="-1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25">
                <a:solidFill>
                  <a:srgbClr val="003470"/>
                </a:solidFill>
                <a:latin typeface="Arial"/>
                <a:cs typeface="Arial"/>
              </a:rPr>
              <a:t>x,y,z</a:t>
            </a:r>
            <a:r>
              <a:rPr dirty="0" sz="2600" spc="-1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points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dirty="0" sz="26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point</a:t>
            </a:r>
            <a:r>
              <a:rPr dirty="0" sz="26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per</a:t>
            </a:r>
            <a:r>
              <a:rPr dirty="0" sz="26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20">
                <a:solidFill>
                  <a:srgbClr val="003470"/>
                </a:solidFill>
                <a:latin typeface="Arial"/>
                <a:cs typeface="Arial"/>
              </a:rPr>
              <a:t>0.3m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157396" y="2757094"/>
            <a:ext cx="2914015" cy="2953385"/>
            <a:chOff x="3157396" y="2757094"/>
            <a:chExt cx="2914015" cy="295338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7396" y="2757094"/>
              <a:ext cx="2913786" cy="295300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846918" y="3935818"/>
              <a:ext cx="1971039" cy="1182370"/>
            </a:xfrm>
            <a:custGeom>
              <a:avLst/>
              <a:gdLst/>
              <a:ahLst/>
              <a:cxnLst/>
              <a:rect l="l" t="t" r="r" b="b"/>
              <a:pathLst>
                <a:path w="1971039" h="1182370">
                  <a:moveTo>
                    <a:pt x="0" y="591140"/>
                  </a:moveTo>
                  <a:lnTo>
                    <a:pt x="7125" y="519689"/>
                  </a:lnTo>
                  <a:lnTo>
                    <a:pt x="27952" y="450769"/>
                  </a:lnTo>
                  <a:lnTo>
                    <a:pt x="61656" y="384872"/>
                  </a:lnTo>
                  <a:lnTo>
                    <a:pt x="83079" y="353212"/>
                  </a:lnTo>
                  <a:lnTo>
                    <a:pt x="107412" y="322495"/>
                  </a:lnTo>
                  <a:lnTo>
                    <a:pt x="134552" y="292780"/>
                  </a:lnTo>
                  <a:lnTo>
                    <a:pt x="164395" y="264131"/>
                  </a:lnTo>
                  <a:lnTo>
                    <a:pt x="196840" y="236609"/>
                  </a:lnTo>
                  <a:lnTo>
                    <a:pt x="231781" y="210276"/>
                  </a:lnTo>
                  <a:lnTo>
                    <a:pt x="269118" y="185193"/>
                  </a:lnTo>
                  <a:lnTo>
                    <a:pt x="308745" y="161424"/>
                  </a:lnTo>
                  <a:lnTo>
                    <a:pt x="350561" y="139028"/>
                  </a:lnTo>
                  <a:lnTo>
                    <a:pt x="394463" y="118069"/>
                  </a:lnTo>
                  <a:lnTo>
                    <a:pt x="440346" y="98608"/>
                  </a:lnTo>
                  <a:lnTo>
                    <a:pt x="488109" y="80708"/>
                  </a:lnTo>
                  <a:lnTo>
                    <a:pt x="537647" y="64428"/>
                  </a:lnTo>
                  <a:lnTo>
                    <a:pt x="588858" y="49833"/>
                  </a:lnTo>
                  <a:lnTo>
                    <a:pt x="641640" y="36983"/>
                  </a:lnTo>
                  <a:lnTo>
                    <a:pt x="695887" y="25940"/>
                  </a:lnTo>
                  <a:lnTo>
                    <a:pt x="751499" y="16766"/>
                  </a:lnTo>
                  <a:lnTo>
                    <a:pt x="808371" y="9524"/>
                  </a:lnTo>
                  <a:lnTo>
                    <a:pt x="866400" y="4274"/>
                  </a:lnTo>
                  <a:lnTo>
                    <a:pt x="925484" y="1078"/>
                  </a:lnTo>
                  <a:lnTo>
                    <a:pt x="985519" y="0"/>
                  </a:lnTo>
                  <a:lnTo>
                    <a:pt x="1045555" y="1078"/>
                  </a:lnTo>
                  <a:lnTo>
                    <a:pt x="1104638" y="4274"/>
                  </a:lnTo>
                  <a:lnTo>
                    <a:pt x="1162668" y="9524"/>
                  </a:lnTo>
                  <a:lnTo>
                    <a:pt x="1219540" y="16766"/>
                  </a:lnTo>
                  <a:lnTo>
                    <a:pt x="1275151" y="25940"/>
                  </a:lnTo>
                  <a:lnTo>
                    <a:pt x="1329399" y="36983"/>
                  </a:lnTo>
                  <a:lnTo>
                    <a:pt x="1382180" y="49833"/>
                  </a:lnTo>
                  <a:lnTo>
                    <a:pt x="1433392" y="64428"/>
                  </a:lnTo>
                  <a:lnTo>
                    <a:pt x="1482930" y="80708"/>
                  </a:lnTo>
                  <a:lnTo>
                    <a:pt x="1530693" y="98608"/>
                  </a:lnTo>
                  <a:lnTo>
                    <a:pt x="1576576" y="118069"/>
                  </a:lnTo>
                  <a:lnTo>
                    <a:pt x="1620477" y="139028"/>
                  </a:lnTo>
                  <a:lnTo>
                    <a:pt x="1662293" y="161424"/>
                  </a:lnTo>
                  <a:lnTo>
                    <a:pt x="1701921" y="185193"/>
                  </a:lnTo>
                  <a:lnTo>
                    <a:pt x="1739257" y="210276"/>
                  </a:lnTo>
                  <a:lnTo>
                    <a:pt x="1774199" y="236609"/>
                  </a:lnTo>
                  <a:lnTo>
                    <a:pt x="1806643" y="264131"/>
                  </a:lnTo>
                  <a:lnTo>
                    <a:pt x="1836487" y="292780"/>
                  </a:lnTo>
                  <a:lnTo>
                    <a:pt x="1863627" y="322495"/>
                  </a:lnTo>
                  <a:lnTo>
                    <a:pt x="1887960" y="353212"/>
                  </a:lnTo>
                  <a:lnTo>
                    <a:pt x="1909383" y="384872"/>
                  </a:lnTo>
                  <a:lnTo>
                    <a:pt x="1943087" y="450769"/>
                  </a:lnTo>
                  <a:lnTo>
                    <a:pt x="1963914" y="519689"/>
                  </a:lnTo>
                  <a:lnTo>
                    <a:pt x="1971039" y="591140"/>
                  </a:lnTo>
                  <a:lnTo>
                    <a:pt x="1969241" y="627151"/>
                  </a:lnTo>
                  <a:lnTo>
                    <a:pt x="1955161" y="697398"/>
                  </a:lnTo>
                  <a:lnTo>
                    <a:pt x="1927793" y="764869"/>
                  </a:lnTo>
                  <a:lnTo>
                    <a:pt x="1887960" y="829068"/>
                  </a:lnTo>
                  <a:lnTo>
                    <a:pt x="1863627" y="859786"/>
                  </a:lnTo>
                  <a:lnTo>
                    <a:pt x="1836487" y="889500"/>
                  </a:lnTo>
                  <a:lnTo>
                    <a:pt x="1806643" y="918149"/>
                  </a:lnTo>
                  <a:lnTo>
                    <a:pt x="1774199" y="945671"/>
                  </a:lnTo>
                  <a:lnTo>
                    <a:pt x="1739257" y="972004"/>
                  </a:lnTo>
                  <a:lnTo>
                    <a:pt x="1701921" y="997087"/>
                  </a:lnTo>
                  <a:lnTo>
                    <a:pt x="1662293" y="1020857"/>
                  </a:lnTo>
                  <a:lnTo>
                    <a:pt x="1620477" y="1043252"/>
                  </a:lnTo>
                  <a:lnTo>
                    <a:pt x="1576576" y="1064211"/>
                  </a:lnTo>
                  <a:lnTo>
                    <a:pt x="1530693" y="1083672"/>
                  </a:lnTo>
                  <a:lnTo>
                    <a:pt x="1482930" y="1101573"/>
                  </a:lnTo>
                  <a:lnTo>
                    <a:pt x="1433392" y="1117852"/>
                  </a:lnTo>
                  <a:lnTo>
                    <a:pt x="1382180" y="1132447"/>
                  </a:lnTo>
                  <a:lnTo>
                    <a:pt x="1329399" y="1145297"/>
                  </a:lnTo>
                  <a:lnTo>
                    <a:pt x="1275151" y="1156340"/>
                  </a:lnTo>
                  <a:lnTo>
                    <a:pt x="1219540" y="1165514"/>
                  </a:lnTo>
                  <a:lnTo>
                    <a:pt x="1162668" y="1172757"/>
                  </a:lnTo>
                  <a:lnTo>
                    <a:pt x="1104638" y="1178007"/>
                  </a:lnTo>
                  <a:lnTo>
                    <a:pt x="1045555" y="1181202"/>
                  </a:lnTo>
                  <a:lnTo>
                    <a:pt x="985519" y="1182281"/>
                  </a:lnTo>
                  <a:lnTo>
                    <a:pt x="925484" y="1181202"/>
                  </a:lnTo>
                  <a:lnTo>
                    <a:pt x="866400" y="1178007"/>
                  </a:lnTo>
                  <a:lnTo>
                    <a:pt x="808371" y="1172757"/>
                  </a:lnTo>
                  <a:lnTo>
                    <a:pt x="751499" y="1165514"/>
                  </a:lnTo>
                  <a:lnTo>
                    <a:pt x="695887" y="1156340"/>
                  </a:lnTo>
                  <a:lnTo>
                    <a:pt x="641640" y="1145297"/>
                  </a:lnTo>
                  <a:lnTo>
                    <a:pt x="588858" y="1132447"/>
                  </a:lnTo>
                  <a:lnTo>
                    <a:pt x="537647" y="1117852"/>
                  </a:lnTo>
                  <a:lnTo>
                    <a:pt x="488109" y="1101573"/>
                  </a:lnTo>
                  <a:lnTo>
                    <a:pt x="440346" y="1083672"/>
                  </a:lnTo>
                  <a:lnTo>
                    <a:pt x="394463" y="1064211"/>
                  </a:lnTo>
                  <a:lnTo>
                    <a:pt x="350561" y="1043252"/>
                  </a:lnTo>
                  <a:lnTo>
                    <a:pt x="308745" y="1020857"/>
                  </a:lnTo>
                  <a:lnTo>
                    <a:pt x="269118" y="997087"/>
                  </a:lnTo>
                  <a:lnTo>
                    <a:pt x="231781" y="972004"/>
                  </a:lnTo>
                  <a:lnTo>
                    <a:pt x="196840" y="945671"/>
                  </a:lnTo>
                  <a:lnTo>
                    <a:pt x="164395" y="918149"/>
                  </a:lnTo>
                  <a:lnTo>
                    <a:pt x="134552" y="889500"/>
                  </a:lnTo>
                  <a:lnTo>
                    <a:pt x="107412" y="859786"/>
                  </a:lnTo>
                  <a:lnTo>
                    <a:pt x="83079" y="829068"/>
                  </a:lnTo>
                  <a:lnTo>
                    <a:pt x="61656" y="797408"/>
                  </a:lnTo>
                  <a:lnTo>
                    <a:pt x="27952" y="731512"/>
                  </a:lnTo>
                  <a:lnTo>
                    <a:pt x="7125" y="662591"/>
                  </a:lnTo>
                  <a:lnTo>
                    <a:pt x="0" y="591140"/>
                  </a:lnTo>
                  <a:close/>
                </a:path>
              </a:pathLst>
            </a:custGeom>
            <a:ln w="19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6211482" y="2522556"/>
            <a:ext cx="2956560" cy="3976370"/>
            <a:chOff x="6211482" y="2522556"/>
            <a:chExt cx="2956560" cy="397637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1482" y="2522556"/>
              <a:ext cx="2956560" cy="397629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393763" y="3739056"/>
              <a:ext cx="1085215" cy="689610"/>
            </a:xfrm>
            <a:custGeom>
              <a:avLst/>
              <a:gdLst/>
              <a:ahLst/>
              <a:cxnLst/>
              <a:rect l="l" t="t" r="r" b="b"/>
              <a:pathLst>
                <a:path w="1085215" h="689610">
                  <a:moveTo>
                    <a:pt x="0" y="344761"/>
                  </a:moveTo>
                  <a:lnTo>
                    <a:pt x="12509" y="270801"/>
                  </a:lnTo>
                  <a:lnTo>
                    <a:pt x="27650" y="235789"/>
                  </a:lnTo>
                  <a:lnTo>
                    <a:pt x="48274" y="202370"/>
                  </a:lnTo>
                  <a:lnTo>
                    <a:pt x="74050" y="170753"/>
                  </a:lnTo>
                  <a:lnTo>
                    <a:pt x="104647" y="141149"/>
                  </a:lnTo>
                  <a:lnTo>
                    <a:pt x="139734" y="113769"/>
                  </a:lnTo>
                  <a:lnTo>
                    <a:pt x="178981" y="88822"/>
                  </a:lnTo>
                  <a:lnTo>
                    <a:pt x="222056" y="66518"/>
                  </a:lnTo>
                  <a:lnTo>
                    <a:pt x="268629" y="47069"/>
                  </a:lnTo>
                  <a:lnTo>
                    <a:pt x="318369" y="30685"/>
                  </a:lnTo>
                  <a:lnTo>
                    <a:pt x="370944" y="17576"/>
                  </a:lnTo>
                  <a:lnTo>
                    <a:pt x="426025" y="7951"/>
                  </a:lnTo>
                  <a:lnTo>
                    <a:pt x="483280" y="2023"/>
                  </a:lnTo>
                  <a:lnTo>
                    <a:pt x="542378" y="0"/>
                  </a:lnTo>
                  <a:lnTo>
                    <a:pt x="601476" y="2023"/>
                  </a:lnTo>
                  <a:lnTo>
                    <a:pt x="658731" y="7951"/>
                  </a:lnTo>
                  <a:lnTo>
                    <a:pt x="713811" y="17576"/>
                  </a:lnTo>
                  <a:lnTo>
                    <a:pt x="766387" y="30685"/>
                  </a:lnTo>
                  <a:lnTo>
                    <a:pt x="816126" y="47069"/>
                  </a:lnTo>
                  <a:lnTo>
                    <a:pt x="862699" y="66518"/>
                  </a:lnTo>
                  <a:lnTo>
                    <a:pt x="905774" y="88822"/>
                  </a:lnTo>
                  <a:lnTo>
                    <a:pt x="945021" y="113769"/>
                  </a:lnTo>
                  <a:lnTo>
                    <a:pt x="980108" y="141149"/>
                  </a:lnTo>
                  <a:lnTo>
                    <a:pt x="1010705" y="170753"/>
                  </a:lnTo>
                  <a:lnTo>
                    <a:pt x="1036481" y="202370"/>
                  </a:lnTo>
                  <a:lnTo>
                    <a:pt x="1057105" y="235789"/>
                  </a:lnTo>
                  <a:lnTo>
                    <a:pt x="1072246" y="270801"/>
                  </a:lnTo>
                  <a:lnTo>
                    <a:pt x="1084756" y="344761"/>
                  </a:lnTo>
                  <a:lnTo>
                    <a:pt x="1081573" y="382326"/>
                  </a:lnTo>
                  <a:lnTo>
                    <a:pt x="1057105" y="453732"/>
                  </a:lnTo>
                  <a:lnTo>
                    <a:pt x="1036481" y="487151"/>
                  </a:lnTo>
                  <a:lnTo>
                    <a:pt x="1010705" y="518768"/>
                  </a:lnTo>
                  <a:lnTo>
                    <a:pt x="980108" y="548372"/>
                  </a:lnTo>
                  <a:lnTo>
                    <a:pt x="945021" y="575753"/>
                  </a:lnTo>
                  <a:lnTo>
                    <a:pt x="905774" y="600700"/>
                  </a:lnTo>
                  <a:lnTo>
                    <a:pt x="862699" y="623003"/>
                  </a:lnTo>
                  <a:lnTo>
                    <a:pt x="816126" y="642452"/>
                  </a:lnTo>
                  <a:lnTo>
                    <a:pt x="766387" y="658836"/>
                  </a:lnTo>
                  <a:lnTo>
                    <a:pt x="713811" y="671946"/>
                  </a:lnTo>
                  <a:lnTo>
                    <a:pt x="658731" y="681570"/>
                  </a:lnTo>
                  <a:lnTo>
                    <a:pt x="601476" y="687499"/>
                  </a:lnTo>
                  <a:lnTo>
                    <a:pt x="542378" y="689522"/>
                  </a:lnTo>
                  <a:lnTo>
                    <a:pt x="483280" y="687499"/>
                  </a:lnTo>
                  <a:lnTo>
                    <a:pt x="426025" y="681570"/>
                  </a:lnTo>
                  <a:lnTo>
                    <a:pt x="370944" y="671946"/>
                  </a:lnTo>
                  <a:lnTo>
                    <a:pt x="318369" y="658836"/>
                  </a:lnTo>
                  <a:lnTo>
                    <a:pt x="268629" y="642452"/>
                  </a:lnTo>
                  <a:lnTo>
                    <a:pt x="222056" y="623003"/>
                  </a:lnTo>
                  <a:lnTo>
                    <a:pt x="178981" y="600700"/>
                  </a:lnTo>
                  <a:lnTo>
                    <a:pt x="139734" y="575753"/>
                  </a:lnTo>
                  <a:lnTo>
                    <a:pt x="104647" y="548372"/>
                  </a:lnTo>
                  <a:lnTo>
                    <a:pt x="74050" y="518768"/>
                  </a:lnTo>
                  <a:lnTo>
                    <a:pt x="48274" y="487151"/>
                  </a:lnTo>
                  <a:lnTo>
                    <a:pt x="27650" y="453732"/>
                  </a:lnTo>
                  <a:lnTo>
                    <a:pt x="12509" y="418720"/>
                  </a:lnTo>
                  <a:lnTo>
                    <a:pt x="0" y="344761"/>
                  </a:lnTo>
                  <a:close/>
                </a:path>
              </a:pathLst>
            </a:custGeom>
            <a:ln w="197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263273" y="1609344"/>
            <a:ext cx="2676525" cy="815340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15"/>
              </a:spcBef>
            </a:pPr>
            <a:r>
              <a:rPr dirty="0" sz="2600" spc="-20">
                <a:solidFill>
                  <a:srgbClr val="003470"/>
                </a:solidFill>
                <a:latin typeface="Arial"/>
                <a:cs typeface="Arial"/>
              </a:rPr>
              <a:t>Orthophotography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0.15m</a:t>
            </a:r>
            <a:r>
              <a:rPr dirty="0" sz="2600" spc="-1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resolution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314003" y="7306963"/>
            <a:ext cx="45567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Geospatial</a:t>
            </a:r>
            <a:r>
              <a:rPr dirty="0" sz="1300" spc="-7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Analysis</a:t>
            </a:r>
            <a:r>
              <a:rPr dirty="0" sz="13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Modeling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MEA592</a:t>
            </a:r>
            <a:r>
              <a:rPr dirty="0" sz="13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–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Helena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Mitasova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59079">
              <a:lnSpc>
                <a:spcPct val="100000"/>
              </a:lnSpc>
              <a:spcBef>
                <a:spcPts val="100"/>
              </a:spcBef>
            </a:pPr>
            <a:r>
              <a:rPr dirty="0" spc="-150"/>
              <a:t>Ground-</a:t>
            </a:r>
            <a:r>
              <a:rPr dirty="0" spc="-130"/>
              <a:t>based</a:t>
            </a:r>
            <a:r>
              <a:rPr dirty="0" spc="-135"/>
              <a:t> </a:t>
            </a:r>
            <a:r>
              <a:rPr dirty="0" spc="-90"/>
              <a:t>sampling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277753" y="1278502"/>
            <a:ext cx="3370579" cy="915035"/>
          </a:xfrm>
          <a:prstGeom prst="rect">
            <a:avLst/>
          </a:prstGeom>
        </p:spPr>
        <p:txBody>
          <a:bodyPr wrap="square" lIns="0" tIns="1301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Ground</a:t>
            </a:r>
            <a:r>
              <a:rPr dirty="0" sz="2600" spc="-1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003470"/>
                </a:solidFill>
                <a:latin typeface="Arial"/>
                <a:cs typeface="Arial"/>
              </a:rPr>
              <a:t>based</a:t>
            </a:r>
            <a:r>
              <a:rPr dirty="0" sz="2600" spc="-1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imagery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Google</a:t>
            </a:r>
            <a:r>
              <a:rPr dirty="0" sz="1900" spc="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Street</a:t>
            </a:r>
            <a:r>
              <a:rPr dirty="0" sz="1900" spc="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003470"/>
                </a:solidFill>
                <a:latin typeface="Arial"/>
                <a:cs typeface="Arial"/>
              </a:rPr>
              <a:t>view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8169" y="2260776"/>
            <a:ext cx="4345870" cy="363554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93596" y="2170096"/>
            <a:ext cx="4041775" cy="4886960"/>
            <a:chOff x="693596" y="2170096"/>
            <a:chExt cx="4041775" cy="4886960"/>
          </a:xfrm>
        </p:grpSpPr>
        <p:sp>
          <p:nvSpPr>
            <p:cNvPr id="6" name="object 6" descr=""/>
            <p:cNvSpPr/>
            <p:nvPr/>
          </p:nvSpPr>
          <p:spPr>
            <a:xfrm>
              <a:off x="3616125" y="4871720"/>
              <a:ext cx="222250" cy="615950"/>
            </a:xfrm>
            <a:custGeom>
              <a:avLst/>
              <a:gdLst/>
              <a:ahLst/>
              <a:cxnLst/>
              <a:rect l="l" t="t" r="r" b="b"/>
              <a:pathLst>
                <a:path w="222250" h="615950">
                  <a:moveTo>
                    <a:pt x="160592" y="540215"/>
                  </a:moveTo>
                  <a:lnTo>
                    <a:pt x="155410" y="542896"/>
                  </a:lnTo>
                  <a:lnTo>
                    <a:pt x="145278" y="554944"/>
                  </a:lnTo>
                  <a:lnTo>
                    <a:pt x="140402" y="569912"/>
                  </a:lnTo>
                  <a:lnTo>
                    <a:pt x="141691" y="586167"/>
                  </a:lnTo>
                  <a:lnTo>
                    <a:pt x="149184" y="600650"/>
                  </a:lnTo>
                  <a:lnTo>
                    <a:pt x="161231" y="610782"/>
                  </a:lnTo>
                  <a:lnTo>
                    <a:pt x="176199" y="615658"/>
                  </a:lnTo>
                  <a:lnTo>
                    <a:pt x="192455" y="614370"/>
                  </a:lnTo>
                  <a:lnTo>
                    <a:pt x="206937" y="606876"/>
                  </a:lnTo>
                  <a:lnTo>
                    <a:pt x="217070" y="594828"/>
                  </a:lnTo>
                  <a:lnTo>
                    <a:pt x="221945" y="579860"/>
                  </a:lnTo>
                  <a:lnTo>
                    <a:pt x="221775" y="577706"/>
                  </a:lnTo>
                  <a:lnTo>
                    <a:pt x="171303" y="577706"/>
                  </a:lnTo>
                  <a:lnTo>
                    <a:pt x="160592" y="540215"/>
                  </a:lnTo>
                  <a:close/>
                </a:path>
                <a:path w="222250" h="615950">
                  <a:moveTo>
                    <a:pt x="180333" y="534575"/>
                  </a:moveTo>
                  <a:lnTo>
                    <a:pt x="169892" y="535402"/>
                  </a:lnTo>
                  <a:lnTo>
                    <a:pt x="160592" y="540215"/>
                  </a:lnTo>
                  <a:lnTo>
                    <a:pt x="171303" y="577706"/>
                  </a:lnTo>
                  <a:lnTo>
                    <a:pt x="191044" y="572066"/>
                  </a:lnTo>
                  <a:lnTo>
                    <a:pt x="180333" y="534575"/>
                  </a:lnTo>
                  <a:close/>
                </a:path>
                <a:path w="222250" h="615950">
                  <a:moveTo>
                    <a:pt x="186148" y="534115"/>
                  </a:moveTo>
                  <a:lnTo>
                    <a:pt x="180333" y="534575"/>
                  </a:lnTo>
                  <a:lnTo>
                    <a:pt x="191044" y="572066"/>
                  </a:lnTo>
                  <a:lnTo>
                    <a:pt x="171303" y="577706"/>
                  </a:lnTo>
                  <a:lnTo>
                    <a:pt x="221775" y="577706"/>
                  </a:lnTo>
                  <a:lnTo>
                    <a:pt x="220657" y="563605"/>
                  </a:lnTo>
                  <a:lnTo>
                    <a:pt x="213163" y="549123"/>
                  </a:lnTo>
                  <a:lnTo>
                    <a:pt x="201115" y="538991"/>
                  </a:lnTo>
                  <a:lnTo>
                    <a:pt x="186148" y="534115"/>
                  </a:lnTo>
                  <a:close/>
                </a:path>
                <a:path w="222250" h="615950">
                  <a:moveTo>
                    <a:pt x="49353" y="76146"/>
                  </a:moveTo>
                  <a:lnTo>
                    <a:pt x="29612" y="81786"/>
                  </a:lnTo>
                  <a:lnTo>
                    <a:pt x="160592" y="540215"/>
                  </a:lnTo>
                  <a:lnTo>
                    <a:pt x="169892" y="535402"/>
                  </a:lnTo>
                  <a:lnTo>
                    <a:pt x="180333" y="534575"/>
                  </a:lnTo>
                  <a:lnTo>
                    <a:pt x="49353" y="76146"/>
                  </a:lnTo>
                  <a:close/>
                </a:path>
                <a:path w="222250" h="615950">
                  <a:moveTo>
                    <a:pt x="16921" y="0"/>
                  </a:moveTo>
                  <a:lnTo>
                    <a:pt x="0" y="90247"/>
                  </a:lnTo>
                  <a:lnTo>
                    <a:pt x="29612" y="81786"/>
                  </a:lnTo>
                  <a:lnTo>
                    <a:pt x="25852" y="68625"/>
                  </a:lnTo>
                  <a:lnTo>
                    <a:pt x="45592" y="62985"/>
                  </a:lnTo>
                  <a:lnTo>
                    <a:pt x="74657" y="62985"/>
                  </a:lnTo>
                  <a:lnTo>
                    <a:pt x="16921" y="0"/>
                  </a:lnTo>
                  <a:close/>
                </a:path>
                <a:path w="222250" h="615950">
                  <a:moveTo>
                    <a:pt x="45592" y="62985"/>
                  </a:moveTo>
                  <a:lnTo>
                    <a:pt x="25852" y="68625"/>
                  </a:lnTo>
                  <a:lnTo>
                    <a:pt x="29612" y="81786"/>
                  </a:lnTo>
                  <a:lnTo>
                    <a:pt x="49353" y="76146"/>
                  </a:lnTo>
                  <a:lnTo>
                    <a:pt x="45592" y="62985"/>
                  </a:lnTo>
                  <a:close/>
                </a:path>
                <a:path w="222250" h="615950">
                  <a:moveTo>
                    <a:pt x="74657" y="62985"/>
                  </a:moveTo>
                  <a:lnTo>
                    <a:pt x="45592" y="62985"/>
                  </a:lnTo>
                  <a:lnTo>
                    <a:pt x="49353" y="76146"/>
                  </a:lnTo>
                  <a:lnTo>
                    <a:pt x="78966" y="67685"/>
                  </a:lnTo>
                  <a:lnTo>
                    <a:pt x="74657" y="62985"/>
                  </a:lnTo>
                  <a:close/>
                </a:path>
              </a:pathLst>
            </a:custGeom>
            <a:solidFill>
              <a:srgbClr val="D71B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596" y="2170096"/>
              <a:ext cx="4041316" cy="36050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7527" y="5775112"/>
              <a:ext cx="1971039" cy="1281518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760786" y="1444752"/>
            <a:ext cx="3703954" cy="723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09550" marR="5080" indent="-197485">
              <a:lnSpc>
                <a:spcPct val="103200"/>
              </a:lnSpc>
            </a:pPr>
            <a:r>
              <a:rPr dirty="0" sz="2600" spc="-10">
                <a:solidFill>
                  <a:srgbClr val="003470"/>
                </a:solidFill>
                <a:latin typeface="Arial"/>
                <a:cs typeface="Arial"/>
              </a:rPr>
              <a:t>Equipment:</a:t>
            </a:r>
            <a:r>
              <a:rPr dirty="0" sz="26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RTK</a:t>
            </a:r>
            <a:r>
              <a:rPr dirty="0" sz="1900" spc="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GPS,</a:t>
            </a:r>
            <a:r>
              <a:rPr dirty="0" sz="1900" spc="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Sonar,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laser</a:t>
            </a:r>
            <a:r>
              <a:rPr dirty="0" sz="1900" spc="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scanner,</a:t>
            </a:r>
            <a:r>
              <a:rPr dirty="0" sz="1900" spc="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003470"/>
                </a:solidFill>
                <a:latin typeface="Arial"/>
                <a:cs typeface="Arial"/>
              </a:rPr>
              <a:t>ISCO</a:t>
            </a:r>
            <a:r>
              <a:rPr dirty="0" sz="1900" spc="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003470"/>
                </a:solidFill>
                <a:latin typeface="Arial"/>
                <a:cs typeface="Arial"/>
              </a:rPr>
              <a:t>sampler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4993" y="5857240"/>
            <a:ext cx="1231899" cy="114292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314003" y="7306963"/>
            <a:ext cx="45567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Geospatial</a:t>
            </a:r>
            <a:r>
              <a:rPr dirty="0" sz="1300" spc="-7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Analysis</a:t>
            </a:r>
            <a:r>
              <a:rPr dirty="0" sz="13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Modeling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MEA592</a:t>
            </a:r>
            <a:r>
              <a:rPr dirty="0" sz="13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–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Helena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Mitasova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5"/>
              <a:t>Two</a:t>
            </a:r>
            <a:r>
              <a:rPr dirty="0" spc="-215"/>
              <a:t> </a:t>
            </a:r>
            <a:r>
              <a:rPr dirty="0" spc="-105"/>
              <a:t>kinds</a:t>
            </a:r>
            <a:r>
              <a:rPr dirty="0" spc="-215"/>
              <a:t> </a:t>
            </a:r>
            <a:r>
              <a:rPr dirty="0" spc="-85"/>
              <a:t>of</a:t>
            </a:r>
            <a:r>
              <a:rPr dirty="0" spc="-210"/>
              <a:t> </a:t>
            </a:r>
            <a:r>
              <a:rPr dirty="0" spc="-125"/>
              <a:t>geospatial</a:t>
            </a:r>
            <a:r>
              <a:rPr dirty="0" spc="-210"/>
              <a:t> </a:t>
            </a:r>
            <a:r>
              <a:rPr dirty="0" spc="-90"/>
              <a:t>information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6176" y="2756916"/>
            <a:ext cx="2545079" cy="68275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78659" y="1838405"/>
            <a:ext cx="8689340" cy="1386840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209550" indent="-196850">
              <a:lnSpc>
                <a:spcPct val="100000"/>
              </a:lnSpc>
              <a:spcBef>
                <a:spcPts val="894"/>
              </a:spcBef>
              <a:buClr>
                <a:srgbClr val="93A299"/>
              </a:buClr>
              <a:buSzPct val="86666"/>
              <a:buFont typeface="Arial"/>
              <a:buChar char="•"/>
              <a:tabLst>
                <a:tab pos="209550" algn="l"/>
              </a:tabLst>
            </a:pPr>
            <a:r>
              <a:rPr dirty="0" sz="3000" spc="-10" b="1">
                <a:solidFill>
                  <a:srgbClr val="003470"/>
                </a:solidFill>
                <a:latin typeface="Arial"/>
                <a:cs typeface="Arial"/>
              </a:rPr>
              <a:t>Discrete</a:t>
            </a:r>
            <a:endParaRPr sz="3000">
              <a:latin typeface="Arial"/>
              <a:cs typeface="Arial"/>
            </a:endParaRPr>
          </a:p>
          <a:p>
            <a:pPr lvl="1" marL="505459" indent="-197485">
              <a:lnSpc>
                <a:spcPct val="100000"/>
              </a:lnSpc>
              <a:spcBef>
                <a:spcPts val="585"/>
              </a:spcBef>
              <a:buClr>
                <a:srgbClr val="93A299"/>
              </a:buClr>
              <a:buSzPct val="81818"/>
              <a:buFont typeface="Lucida Sans Unicode"/>
              <a:buChar char="-"/>
              <a:tabLst>
                <a:tab pos="505459" algn="l"/>
              </a:tabLst>
            </a:pP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lines,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points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2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areas</a:t>
            </a:r>
            <a:r>
              <a:rPr dirty="0" sz="22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(e.g.</a:t>
            </a:r>
            <a:r>
              <a:rPr dirty="0" sz="22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roads,</a:t>
            </a:r>
            <a:r>
              <a:rPr dirty="0" sz="22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3470"/>
                </a:solidFill>
                <a:latin typeface="Arial"/>
                <a:cs typeface="Arial"/>
              </a:rPr>
              <a:t>streams,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census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blocks,</a:t>
            </a:r>
            <a:r>
              <a:rPr dirty="0" sz="22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land</a:t>
            </a:r>
            <a:r>
              <a:rPr dirty="0" sz="22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use)</a:t>
            </a:r>
            <a:endParaRPr sz="2200">
              <a:latin typeface="Arial"/>
              <a:cs typeface="Arial"/>
            </a:endParaRPr>
          </a:p>
          <a:p>
            <a:pPr lvl="1" marL="505459" indent="-197485">
              <a:lnSpc>
                <a:spcPct val="100000"/>
              </a:lnSpc>
              <a:spcBef>
                <a:spcPts val="455"/>
              </a:spcBef>
              <a:buClr>
                <a:srgbClr val="93A299"/>
              </a:buClr>
              <a:buSzPct val="81818"/>
              <a:buFont typeface="Lucida Sans Unicode"/>
              <a:buChar char="-"/>
              <a:tabLst>
                <a:tab pos="505459" algn="l"/>
              </a:tabLst>
            </a:pP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each</a:t>
            </a:r>
            <a:r>
              <a:rPr dirty="0" sz="22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object</a:t>
            </a:r>
            <a:r>
              <a:rPr dirty="0" sz="22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has</a:t>
            </a:r>
            <a:r>
              <a:rPr dirty="0" sz="22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2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003470"/>
                </a:solidFill>
                <a:latin typeface="Arial"/>
                <a:cs typeface="Arial"/>
              </a:rPr>
              <a:t>distinct</a:t>
            </a:r>
            <a:r>
              <a:rPr dirty="0" sz="2200" spc="-9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003470"/>
                </a:solidFill>
                <a:latin typeface="Arial"/>
                <a:cs typeface="Arial"/>
              </a:rPr>
              <a:t>position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314003" y="7306963"/>
            <a:ext cx="45567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Geospatial</a:t>
            </a:r>
            <a:r>
              <a:rPr dirty="0" sz="1300" spc="-7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Analysis</a:t>
            </a:r>
            <a:r>
              <a:rPr dirty="0" sz="13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Modeling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MEA592</a:t>
            </a:r>
            <a:r>
              <a:rPr dirty="0" sz="13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–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Helena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Mitasova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85"/>
              <a:t>Two</a:t>
            </a:r>
            <a:r>
              <a:rPr dirty="0" spc="-215"/>
              <a:t> </a:t>
            </a:r>
            <a:r>
              <a:rPr dirty="0" spc="-105"/>
              <a:t>kinds</a:t>
            </a:r>
            <a:r>
              <a:rPr dirty="0" spc="-215"/>
              <a:t> </a:t>
            </a:r>
            <a:r>
              <a:rPr dirty="0" spc="-85"/>
              <a:t>of</a:t>
            </a:r>
            <a:r>
              <a:rPr dirty="0" spc="-210"/>
              <a:t> </a:t>
            </a:r>
            <a:r>
              <a:rPr dirty="0" spc="-125"/>
              <a:t>geospatial</a:t>
            </a:r>
            <a:r>
              <a:rPr dirty="0" spc="-210"/>
              <a:t> </a:t>
            </a:r>
            <a:r>
              <a:rPr dirty="0" spc="-90"/>
              <a:t>information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3247" y="4494276"/>
            <a:ext cx="2182368" cy="6858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78659" y="1838405"/>
            <a:ext cx="8689340" cy="3459479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209550" indent="-196850">
              <a:lnSpc>
                <a:spcPct val="100000"/>
              </a:lnSpc>
              <a:spcBef>
                <a:spcPts val="894"/>
              </a:spcBef>
              <a:buSzPct val="86666"/>
              <a:buFont typeface="Arial"/>
              <a:buChar char="•"/>
              <a:tabLst>
                <a:tab pos="209550" algn="l"/>
              </a:tabLst>
            </a:pPr>
            <a:r>
              <a:rPr dirty="0" sz="3000" spc="-10" b="1">
                <a:solidFill>
                  <a:srgbClr val="93A299"/>
                </a:solidFill>
                <a:latin typeface="Arial"/>
                <a:cs typeface="Arial"/>
              </a:rPr>
              <a:t>Discrete</a:t>
            </a:r>
            <a:endParaRPr sz="3000">
              <a:latin typeface="Arial"/>
              <a:cs typeface="Arial"/>
            </a:endParaRPr>
          </a:p>
          <a:p>
            <a:pPr lvl="1" marL="505459" indent="-197485">
              <a:lnSpc>
                <a:spcPct val="100000"/>
              </a:lnSpc>
              <a:spcBef>
                <a:spcPts val="585"/>
              </a:spcBef>
              <a:buSzPct val="81818"/>
              <a:buFont typeface="Lucida Sans Unicode"/>
              <a:buChar char="-"/>
              <a:tabLst>
                <a:tab pos="505459" algn="l"/>
              </a:tabLst>
            </a:pPr>
            <a:r>
              <a:rPr dirty="0" sz="2200" spc="-10">
                <a:solidFill>
                  <a:srgbClr val="93A299"/>
                </a:solidFill>
                <a:latin typeface="Arial"/>
                <a:cs typeface="Arial"/>
              </a:rPr>
              <a:t>lines,</a:t>
            </a:r>
            <a:r>
              <a:rPr dirty="0" sz="2200" spc="-10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93A299"/>
                </a:solidFill>
                <a:latin typeface="Arial"/>
                <a:cs typeface="Arial"/>
              </a:rPr>
              <a:t>points</a:t>
            </a:r>
            <a:r>
              <a:rPr dirty="0" sz="2200" spc="-10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93A299"/>
                </a:solidFill>
                <a:latin typeface="Arial"/>
                <a:cs typeface="Arial"/>
              </a:rPr>
              <a:t>or</a:t>
            </a:r>
            <a:r>
              <a:rPr dirty="0" sz="2200" spc="-10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93A299"/>
                </a:solidFill>
                <a:latin typeface="Arial"/>
                <a:cs typeface="Arial"/>
              </a:rPr>
              <a:t>areas</a:t>
            </a:r>
            <a:r>
              <a:rPr dirty="0" sz="2200" spc="-11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93A299"/>
                </a:solidFill>
                <a:latin typeface="Arial"/>
                <a:cs typeface="Arial"/>
              </a:rPr>
              <a:t>(e.g.</a:t>
            </a:r>
            <a:r>
              <a:rPr dirty="0" sz="2200" spc="-10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93A299"/>
                </a:solidFill>
                <a:latin typeface="Arial"/>
                <a:cs typeface="Arial"/>
              </a:rPr>
              <a:t>roads,</a:t>
            </a:r>
            <a:r>
              <a:rPr dirty="0" sz="2200" spc="-10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93A299"/>
                </a:solidFill>
                <a:latin typeface="Arial"/>
                <a:cs typeface="Arial"/>
              </a:rPr>
              <a:t>streams,</a:t>
            </a:r>
            <a:r>
              <a:rPr dirty="0" sz="2200" spc="-10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93A299"/>
                </a:solidFill>
                <a:latin typeface="Arial"/>
                <a:cs typeface="Arial"/>
              </a:rPr>
              <a:t>census</a:t>
            </a:r>
            <a:r>
              <a:rPr dirty="0" sz="2200" spc="-10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93A299"/>
                </a:solidFill>
                <a:latin typeface="Arial"/>
                <a:cs typeface="Arial"/>
              </a:rPr>
              <a:t>blocks,</a:t>
            </a:r>
            <a:r>
              <a:rPr dirty="0" sz="2200" spc="-10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93A299"/>
                </a:solidFill>
                <a:latin typeface="Arial"/>
                <a:cs typeface="Arial"/>
              </a:rPr>
              <a:t>land</a:t>
            </a:r>
            <a:r>
              <a:rPr dirty="0" sz="2200" spc="-11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93A299"/>
                </a:solidFill>
                <a:latin typeface="Arial"/>
                <a:cs typeface="Arial"/>
              </a:rPr>
              <a:t>use)</a:t>
            </a:r>
            <a:endParaRPr sz="2200">
              <a:latin typeface="Arial"/>
              <a:cs typeface="Arial"/>
            </a:endParaRPr>
          </a:p>
          <a:p>
            <a:pPr lvl="1" marL="505459" indent="-197485">
              <a:lnSpc>
                <a:spcPct val="100000"/>
              </a:lnSpc>
              <a:spcBef>
                <a:spcPts val="455"/>
              </a:spcBef>
              <a:buSzPct val="81818"/>
              <a:buFont typeface="Lucida Sans Unicode"/>
              <a:buChar char="-"/>
              <a:tabLst>
                <a:tab pos="505459" algn="l"/>
              </a:tabLst>
            </a:pPr>
            <a:r>
              <a:rPr dirty="0" sz="2200" spc="-10">
                <a:solidFill>
                  <a:srgbClr val="93A299"/>
                </a:solidFill>
                <a:latin typeface="Arial"/>
                <a:cs typeface="Arial"/>
              </a:rPr>
              <a:t>each</a:t>
            </a:r>
            <a:r>
              <a:rPr dirty="0" sz="2200" spc="-100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93A299"/>
                </a:solidFill>
                <a:latin typeface="Arial"/>
                <a:cs typeface="Arial"/>
              </a:rPr>
              <a:t>object</a:t>
            </a:r>
            <a:r>
              <a:rPr dirty="0" sz="2200" spc="-9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93A299"/>
                </a:solidFill>
                <a:latin typeface="Arial"/>
                <a:cs typeface="Arial"/>
              </a:rPr>
              <a:t>has</a:t>
            </a:r>
            <a:r>
              <a:rPr dirty="0" sz="2200" spc="-9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93A299"/>
                </a:solidFill>
                <a:latin typeface="Arial"/>
                <a:cs typeface="Arial"/>
              </a:rPr>
              <a:t>a</a:t>
            </a:r>
            <a:r>
              <a:rPr dirty="0" sz="2200" spc="-95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93A299"/>
                </a:solidFill>
                <a:latin typeface="Arial"/>
                <a:cs typeface="Arial"/>
              </a:rPr>
              <a:t>distinct</a:t>
            </a:r>
            <a:r>
              <a:rPr dirty="0" sz="2200" spc="-95" b="1">
                <a:solidFill>
                  <a:srgbClr val="93A299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93A299"/>
                </a:solidFill>
                <a:latin typeface="Arial"/>
                <a:cs typeface="Arial"/>
              </a:rPr>
              <a:t>position</a:t>
            </a:r>
            <a:endParaRPr sz="2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325"/>
              </a:spcBef>
              <a:buClr>
                <a:srgbClr val="93A299"/>
              </a:buClr>
              <a:buFont typeface="Lucida Sans Unicode"/>
              <a:buChar char="-"/>
            </a:pPr>
            <a:endParaRPr sz="2200">
              <a:latin typeface="Arial"/>
              <a:cs typeface="Arial"/>
            </a:endParaRPr>
          </a:p>
          <a:p>
            <a:pPr marL="209550" indent="-196850">
              <a:lnSpc>
                <a:spcPct val="100000"/>
              </a:lnSpc>
              <a:buClr>
                <a:srgbClr val="93A299"/>
              </a:buClr>
              <a:buSzPct val="86666"/>
              <a:buFont typeface="Arial"/>
              <a:buChar char="•"/>
              <a:tabLst>
                <a:tab pos="209550" algn="l"/>
              </a:tabLst>
            </a:pPr>
            <a:r>
              <a:rPr dirty="0" sz="3000" spc="-10" b="1">
                <a:solidFill>
                  <a:srgbClr val="003470"/>
                </a:solidFill>
                <a:latin typeface="Arial"/>
                <a:cs typeface="Arial"/>
              </a:rPr>
              <a:t>Continuous</a:t>
            </a:r>
            <a:endParaRPr sz="3000">
              <a:latin typeface="Arial"/>
              <a:cs typeface="Arial"/>
            </a:endParaRPr>
          </a:p>
          <a:p>
            <a:pPr lvl="1" marL="505459" indent="-197485">
              <a:lnSpc>
                <a:spcPct val="100000"/>
              </a:lnSpc>
              <a:spcBef>
                <a:spcPts val="515"/>
              </a:spcBef>
              <a:buClr>
                <a:srgbClr val="93A299"/>
              </a:buClr>
              <a:buSzPct val="81818"/>
              <a:buFont typeface="Lucida Sans Unicode"/>
              <a:buChar char="-"/>
              <a:tabLst>
                <a:tab pos="505459" algn="l"/>
              </a:tabLst>
            </a:pP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function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defined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over</a:t>
            </a:r>
            <a:r>
              <a:rPr dirty="0" sz="22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space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w=f(x,y)</a:t>
            </a:r>
            <a:endParaRPr sz="2200">
              <a:latin typeface="Arial"/>
              <a:cs typeface="Arial"/>
            </a:endParaRPr>
          </a:p>
          <a:p>
            <a:pPr lvl="1" marL="505459" marR="102235" indent="-197485">
              <a:lnSpc>
                <a:spcPts val="2620"/>
              </a:lnSpc>
              <a:spcBef>
                <a:spcPts val="560"/>
              </a:spcBef>
              <a:buClr>
                <a:srgbClr val="93A299"/>
              </a:buClr>
              <a:buSzPct val="81818"/>
              <a:buFont typeface="Lucida Sans Unicode"/>
              <a:buChar char="-"/>
              <a:tabLst>
                <a:tab pos="505459" algn="l"/>
              </a:tabLst>
            </a:pP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each</a:t>
            </a:r>
            <a:r>
              <a:rPr dirty="0" sz="2200" spc="-114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point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2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space</a:t>
            </a:r>
            <a:r>
              <a:rPr dirty="0" sz="22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has</a:t>
            </a:r>
            <a:r>
              <a:rPr dirty="0" sz="22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2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5" b="1">
                <a:solidFill>
                  <a:srgbClr val="003470"/>
                </a:solidFill>
                <a:latin typeface="Arial"/>
                <a:cs typeface="Arial"/>
              </a:rPr>
              <a:t>distinct</a:t>
            </a:r>
            <a:r>
              <a:rPr dirty="0" sz="2200" spc="-10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 b="1">
                <a:solidFill>
                  <a:srgbClr val="003470"/>
                </a:solidFill>
                <a:latin typeface="Arial"/>
                <a:cs typeface="Arial"/>
              </a:rPr>
              <a:t>value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,</a:t>
            </a:r>
            <a:r>
              <a:rPr dirty="0" sz="2200" spc="-10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2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200" spc="-114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3470"/>
                </a:solidFill>
                <a:latin typeface="Arial"/>
                <a:cs typeface="Arial"/>
              </a:rPr>
              <a:t>change</a:t>
            </a:r>
            <a:r>
              <a:rPr dirty="0" sz="2200" spc="-1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between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two</a:t>
            </a:r>
            <a:r>
              <a:rPr dirty="0" sz="22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30">
                <a:solidFill>
                  <a:srgbClr val="003470"/>
                </a:solidFill>
                <a:latin typeface="Arial"/>
                <a:cs typeface="Arial"/>
              </a:rPr>
              <a:t>neighbouring</a:t>
            </a:r>
            <a:r>
              <a:rPr dirty="0" sz="22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values</a:t>
            </a:r>
            <a:r>
              <a:rPr dirty="0" sz="2200" spc="-9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2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usually</a:t>
            </a:r>
            <a:r>
              <a:rPr dirty="0" sz="2200" spc="-1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003470"/>
                </a:solidFill>
                <a:latin typeface="Arial"/>
                <a:cs typeface="Arial"/>
              </a:rPr>
              <a:t>small</a:t>
            </a:r>
            <a:r>
              <a:rPr dirty="0" sz="2200" spc="-8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25">
                <a:solidFill>
                  <a:srgbClr val="003470"/>
                </a:solidFill>
                <a:latin typeface="Arial"/>
                <a:cs typeface="Arial"/>
              </a:rPr>
              <a:t>(elevation,</a:t>
            </a:r>
            <a:r>
              <a:rPr dirty="0" sz="2200" spc="-9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003470"/>
                </a:solidFill>
                <a:latin typeface="Arial"/>
                <a:cs typeface="Arial"/>
              </a:rPr>
              <a:t>precipitation)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314003" y="7306963"/>
            <a:ext cx="4556760" cy="2101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35"/>
              </a:lnSpc>
            </a:pPr>
            <a:r>
              <a:rPr dirty="0" sz="1300" spc="-20">
                <a:solidFill>
                  <a:srgbClr val="BFBFBF"/>
                </a:solidFill>
                <a:latin typeface="Arial"/>
                <a:cs typeface="Arial"/>
              </a:rPr>
              <a:t>Geospatial</a:t>
            </a:r>
            <a:r>
              <a:rPr dirty="0" sz="1300" spc="-7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Analysis</a:t>
            </a:r>
            <a:r>
              <a:rPr dirty="0" sz="13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Modeling</a:t>
            </a:r>
            <a:r>
              <a:rPr dirty="0" sz="13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MEA592</a:t>
            </a:r>
            <a:r>
              <a:rPr dirty="0" sz="13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–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BFBFBF"/>
                </a:solidFill>
                <a:latin typeface="Arial"/>
                <a:cs typeface="Arial"/>
              </a:rPr>
              <a:t>Helena</a:t>
            </a:r>
            <a:r>
              <a:rPr dirty="0" sz="13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BFBFBF"/>
                </a:solidFill>
                <a:latin typeface="Arial"/>
                <a:cs typeface="Arial"/>
              </a:rPr>
              <a:t>Mitasova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9293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2024-08-19T20:21:17Z</dcterms:created>
  <dcterms:modified xsi:type="dcterms:W3CDTF">2024-08-19T20:21:17Z</dcterms:modified>
</cp:coreProperties>
</file>